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11430000" cx="20307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4" roundtripDataSignature="AMtx7mjNLA1hNatHd8VrN5WpY0954Yr0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CAF25C-471B-47E9-A6A6-0992C289C2AE}">
  <a:tblStyle styleId="{1BCAF25C-471B-47E9-A6A6-0992C289C2A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p1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53c507d6fb_0_1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계단함수를 통해서 선형분류는 가능하지만,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학습할때 미분값을 통해 업데이트 해야하는데 계단함수는 미분이 불가능하거나 미분값이 0이다.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미분하기 위해선 스무스 해야함.</a:t>
            </a:r>
            <a:endParaRPr/>
          </a:p>
        </p:txBody>
      </p:sp>
      <p:sp>
        <p:nvSpPr>
          <p:cNvPr id="1199" name="Google Shape;1199;g253c507d6fb_0_136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53c507d6fb_0_18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등장 배경 설명 : 단일 레이어 퍼셉트론으로는 풀지 못하는 문제가 있다?!</a:t>
            </a:r>
            <a:endParaRPr/>
          </a:p>
        </p:txBody>
      </p:sp>
      <p:sp>
        <p:nvSpPr>
          <p:cNvPr id="1216" name="Google Shape;1216;g253c507d6fb_0_181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53c507d6fb_0_2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0" name="Google Shape;1230;g253c507d6fb_0_225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494fb4fa4a_0_3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5" name="Google Shape;1245;g1494fb4fa4a_0_39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56605dc1f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1" name="Google Shape;1251;g156605dc1f1_0_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53c507d6fb_0_27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4" name="Google Shape;1264;g253c507d6fb_0_270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53c507d6fb_0_27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1" name="Google Shape;1281;g253c507d6fb_0_273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53c507d6fb_0_27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4" name="Google Shape;1304;g253c507d6fb_0_276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53c507d6fb_0_26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3" name="Google Shape;1313;g253c507d6fb_0_269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53c507d6fb_0_27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4" name="Google Shape;1324;g253c507d6fb_0_279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494fb4fa4a_0_1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7" name="Google Shape;1107;g1494fb4fa4a_0_133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53c507d6fb_0_28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4" name="Google Shape;1334;g253c507d6fb_0_280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494fb4fa4a_0_39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6" name="Google Shape;1346;g1494fb4fa4a_0_398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297814f4af_0_3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352" name="Google Shape;1352;g2297814f4af_0_327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53c507d6fb_0_28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364" name="Google Shape;1364;g253c507d6fb_0_284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53c507d6fb_0_28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375" name="Google Shape;1375;g253c507d6fb_0_285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53c507d6fb_0_28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387" name="Google Shape;1387;g253c507d6fb_0_288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53c507d6fb_0_29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398" name="Google Shape;1398;g253c507d6fb_0_292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53c507d6fb_0_29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407" name="Google Shape;1407;g253c507d6fb_0_293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53c507d6fb_0_28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418" name="Google Shape;1418;g253c507d6fb_0_289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53c507d6fb_0_29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430" name="Google Shape;1430;g253c507d6fb_0_296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494fb4fa4a_0_3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3" name="Google Shape;1113;g1494fb4fa4a_0_330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53c507d6fb_0_29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440" name="Google Shape;1440;g253c507d6fb_0_295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53c507d6fb_0_2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450" name="Google Shape;1450;g253c507d6fb_0_29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253c507d6fb_0_29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462" name="Google Shape;1462;g253c507d6fb_0_298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53c507d6fb_0_30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470" name="Google Shape;1470;g253c507d6fb_0_305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494fb4fa4a_0_39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경사하강법</a:t>
            </a:r>
            <a:r>
              <a:rPr lang="ko-KR"/>
              <a:t>의 원리와 그래프 및 수식과 코드로 보여주기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거기서 파생된 옵티마이저의 종류와 각각의 특징 설명하기 </a:t>
            </a:r>
            <a:endParaRPr/>
          </a:p>
        </p:txBody>
      </p:sp>
      <p:sp>
        <p:nvSpPr>
          <p:cNvPr id="1478" name="Google Shape;1478;g1494fb4fa4a_0_399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297814f4af_0_4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4" name="Google Shape;1484;g2297814f4af_0_426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53c507d6fb_0_30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3" name="Google Shape;1493;g253c507d6fb_0_306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53c507d6fb_0_30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SGD</a:t>
            </a:r>
            <a:r>
              <a:rPr lang="ko-KR"/>
              <a:t>는 GD에 비해 계산이 빠르다. 전체에 대한 계산이 아닌 훈련샘플에 대해서 그레디언트를 업데이트하기떄문이다.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그로 인해 비선형 최적화 문제에 빠르게 답에 가까이 갈 수 있지만, 로컬 미니마에 빠질 위험이 있다.</a:t>
            </a:r>
            <a:endParaRPr/>
          </a:p>
        </p:txBody>
      </p:sp>
      <p:sp>
        <p:nvSpPr>
          <p:cNvPr id="1510" name="Google Shape;1510;g253c507d6fb_0_307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53c507d6fb_0_30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퀴</a:t>
            </a:r>
            <a:r>
              <a:rPr lang="ko-KR"/>
              <a:t>즈. 두개의 차이점은?!</a:t>
            </a:r>
            <a:endParaRPr/>
          </a:p>
        </p:txBody>
      </p:sp>
      <p:sp>
        <p:nvSpPr>
          <p:cNvPr id="1518" name="Google Shape;1518;g253c507d6fb_0_309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53c507d6fb_0_3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GD</a:t>
            </a:r>
            <a:r>
              <a:rPr lang="ko-KR"/>
              <a:t>는 과거의 값에 더 높은 가중치를 부여하고 최근 값에만 영향을 받는 단점을 가지고있는데 이를 보완했다. </a:t>
            </a:r>
            <a:endParaRPr/>
          </a:p>
        </p:txBody>
      </p:sp>
      <p:sp>
        <p:nvSpPr>
          <p:cNvPr id="1529" name="Google Shape;1529;g253c507d6fb_0_310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494fb4fa4a_0_40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9" name="Google Shape;1119;g1494fb4fa4a_0_401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53c507d6fb_0_3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9" name="Google Shape;1539;g253c507d6fb_0_311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53c507d6fb_0_3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9" name="Google Shape;1549;g253c507d6fb_0_312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53c507d6fb_0_3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9" name="Google Shape;1559;g253c507d6fb_0_312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53c507d6fb_0_2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9" name="Google Shape;1569;g253c507d6fb_0_282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253c507d6fb_0_28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5" name="Google Shape;1575;g253c507d6fb_0_283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53c507d6fb_0_30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71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P.S) 미니 배치 사이즈를 조절하는 것이 모델에 어떠한 영향을 미치는 지에 대해 여러가지 논문들이 있다.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714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각 모델이나 상황별로 다르겠지만, 일반적으로 미니 배치 사이즈를 크게하면 peak-acc 값을 높일 수 있지만 , 미니배치 사이즈를 작게 가져가는 것이 전반적인 정확도의 안정성을 높일 수 있다.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5" name="Google Shape;1585;g253c507d6fb_0_301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53c507d6fb_0_30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여기서 퀴</a:t>
            </a:r>
            <a:r>
              <a:rPr lang="ko-KR"/>
              <a:t>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5" name="Google Shape;1595;g253c507d6fb_0_302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53c507d6fb_0_30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여기서 퀴즈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4" name="Google Shape;1604;g253c507d6fb_0_303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53c507d6f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9" name="Google Shape;1129;g253c507d6fb_0_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53c507d6f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5" name="Google Shape;1145;g253c507d6fb_0_1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53c507d6fb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파스타를 끓이기 위해서 여러분이라면 어떻게 하시나요? </a:t>
            </a:r>
            <a:endParaRPr/>
          </a:p>
        </p:txBody>
      </p:sp>
      <p:sp>
        <p:nvSpPr>
          <p:cNvPr id="1154" name="Google Shape;1154;g253c507d6fb_0_45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53c507d6fb_0_9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이건 펜으로 쓰면서 설명하는게 좋을 듯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원래는 1 -&gt; 3 , 3 -&gt; 5 , 5 -&gt; 7 이렇게 예시가 있으면 기울기를 맞출 수 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그런데 우리는 x값과 임의의 w를 통해 y를 예측하고 그 값과 실제 값을 비교해(학습해)가며 w를 업데이트한다. </a:t>
            </a:r>
            <a:endParaRPr/>
          </a:p>
        </p:txBody>
      </p:sp>
      <p:sp>
        <p:nvSpPr>
          <p:cNvPr id="1171" name="Google Shape;1171;g253c507d6fb_0_90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53c507d6fb_0_1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계단함수를 통해서 선형분류는 가능하지만,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학습할때 미분값을 통해 업데이트 해야하는데 계단함수는 미분이 불가능하거나 미분값이 0이다.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미분하기 위해선 스무스 해야함.</a:t>
            </a:r>
            <a:endParaRPr/>
          </a:p>
        </p:txBody>
      </p:sp>
      <p:sp>
        <p:nvSpPr>
          <p:cNvPr id="1186" name="Google Shape;1186;g253c507d6fb_0_135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7" cy="11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1"/>
          <p:cNvSpPr txBox="1"/>
          <p:nvPr>
            <p:ph idx="1" type="body"/>
          </p:nvPr>
        </p:nvSpPr>
        <p:spPr>
          <a:xfrm>
            <a:off x="1501894" y="2849564"/>
            <a:ext cx="17303512" cy="30744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" name="Google Shape;14;p31"/>
          <p:cNvGrpSpPr/>
          <p:nvPr/>
        </p:nvGrpSpPr>
        <p:grpSpPr>
          <a:xfrm>
            <a:off x="15304898" y="10578275"/>
            <a:ext cx="4527300" cy="446400"/>
            <a:chOff x="11892139" y="10172835"/>
            <a:chExt cx="4527300" cy="446400"/>
          </a:xfrm>
        </p:grpSpPr>
        <p:sp>
          <p:nvSpPr>
            <p:cNvPr id="15" name="Google Shape;15;p31"/>
            <p:cNvSpPr txBox="1"/>
            <p:nvPr/>
          </p:nvSpPr>
          <p:spPr>
            <a:xfrm>
              <a:off x="11892139" y="10172835"/>
              <a:ext cx="452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 txBox="1"/>
            <p:nvPr/>
          </p:nvSpPr>
          <p:spPr>
            <a:xfrm>
              <a:off x="12621462" y="10234585"/>
              <a:ext cx="244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31"/>
          <p:cNvSpPr/>
          <p:nvPr/>
        </p:nvSpPr>
        <p:spPr>
          <a:xfrm>
            <a:off x="1501893" y="6612000"/>
            <a:ext cx="17303512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1" name="Google Shape;1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9"/>
          <p:cNvSpPr txBox="1"/>
          <p:nvPr>
            <p:ph idx="3" type="body"/>
          </p:nvPr>
        </p:nvSpPr>
        <p:spPr>
          <a:xfrm>
            <a:off x="1376361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39"/>
          <p:cNvSpPr/>
          <p:nvPr>
            <p:ph idx="4" type="pic"/>
          </p:nvPr>
        </p:nvSpPr>
        <p:spPr>
          <a:xfrm>
            <a:off x="1376361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39"/>
          <p:cNvSpPr txBox="1"/>
          <p:nvPr>
            <p:ph idx="5" type="body"/>
          </p:nvPr>
        </p:nvSpPr>
        <p:spPr>
          <a:xfrm>
            <a:off x="6106955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9"/>
          <p:cNvSpPr/>
          <p:nvPr>
            <p:ph idx="6" type="pic"/>
          </p:nvPr>
        </p:nvSpPr>
        <p:spPr>
          <a:xfrm>
            <a:off x="6106955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9"/>
          <p:cNvSpPr txBox="1"/>
          <p:nvPr>
            <p:ph idx="7" type="body"/>
          </p:nvPr>
        </p:nvSpPr>
        <p:spPr>
          <a:xfrm>
            <a:off x="10812512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39"/>
          <p:cNvSpPr/>
          <p:nvPr>
            <p:ph idx="8" type="pic"/>
          </p:nvPr>
        </p:nvSpPr>
        <p:spPr>
          <a:xfrm>
            <a:off x="10812512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" name="Google Shape;139;p39"/>
          <p:cNvSpPr txBox="1"/>
          <p:nvPr>
            <p:ph idx="9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4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4" name="Google Shape;1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0"/>
          <p:cNvSpPr/>
          <p:nvPr/>
        </p:nvSpPr>
        <p:spPr>
          <a:xfrm>
            <a:off x="3737555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0"/>
          <p:cNvSpPr/>
          <p:nvPr/>
        </p:nvSpPr>
        <p:spPr>
          <a:xfrm>
            <a:off x="8658556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0"/>
          <p:cNvSpPr/>
          <p:nvPr/>
        </p:nvSpPr>
        <p:spPr>
          <a:xfrm>
            <a:off x="3737555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0"/>
          <p:cNvSpPr/>
          <p:nvPr/>
        </p:nvSpPr>
        <p:spPr>
          <a:xfrm>
            <a:off x="8658556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0"/>
          <p:cNvSpPr txBox="1"/>
          <p:nvPr>
            <p:ph idx="3" type="body"/>
          </p:nvPr>
        </p:nvSpPr>
        <p:spPr>
          <a:xfrm>
            <a:off x="3737555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4" type="body"/>
          </p:nvPr>
        </p:nvSpPr>
        <p:spPr>
          <a:xfrm>
            <a:off x="8658561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5" type="body"/>
          </p:nvPr>
        </p:nvSpPr>
        <p:spPr>
          <a:xfrm>
            <a:off x="3737555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6" type="body"/>
          </p:nvPr>
        </p:nvSpPr>
        <p:spPr>
          <a:xfrm>
            <a:off x="8658561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2" name="Google Shape;1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1"/>
          <p:cNvSpPr/>
          <p:nvPr/>
        </p:nvSpPr>
        <p:spPr>
          <a:xfrm>
            <a:off x="2793176" y="3359426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1"/>
          <p:cNvSpPr/>
          <p:nvPr/>
        </p:nvSpPr>
        <p:spPr>
          <a:xfrm>
            <a:off x="4214752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1"/>
          <p:cNvSpPr/>
          <p:nvPr/>
        </p:nvSpPr>
        <p:spPr>
          <a:xfrm>
            <a:off x="1371599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1"/>
          <p:cNvSpPr txBox="1"/>
          <p:nvPr>
            <p:ph idx="3" type="body"/>
          </p:nvPr>
        </p:nvSpPr>
        <p:spPr>
          <a:xfrm>
            <a:off x="2793175" y="3379304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4" type="body"/>
          </p:nvPr>
        </p:nvSpPr>
        <p:spPr>
          <a:xfrm>
            <a:off x="1371598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5" type="body"/>
          </p:nvPr>
        </p:nvSpPr>
        <p:spPr>
          <a:xfrm>
            <a:off x="4214752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6" type="body"/>
          </p:nvPr>
        </p:nvSpPr>
        <p:spPr>
          <a:xfrm>
            <a:off x="8607283" y="3667238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7" type="body"/>
          </p:nvPr>
        </p:nvSpPr>
        <p:spPr>
          <a:xfrm>
            <a:off x="8607283" y="6040820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41"/>
          <p:cNvSpPr txBox="1"/>
          <p:nvPr>
            <p:ph idx="8" type="body"/>
          </p:nvPr>
        </p:nvSpPr>
        <p:spPr>
          <a:xfrm>
            <a:off x="8607283" y="8387359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4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" name="Google Shape;1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42"/>
          <p:cNvCxnSpPr>
            <a:stCxn id="179" idx="6"/>
            <a:endCxn id="180" idx="2"/>
          </p:cNvCxnSpPr>
          <p:nvPr/>
        </p:nvCxnSpPr>
        <p:spPr>
          <a:xfrm>
            <a:off x="2636874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42"/>
          <p:cNvSpPr/>
          <p:nvPr/>
        </p:nvSpPr>
        <p:spPr>
          <a:xfrm>
            <a:off x="2406775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2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2"/>
          <p:cNvSpPr/>
          <p:nvPr/>
        </p:nvSpPr>
        <p:spPr>
          <a:xfrm>
            <a:off x="5128527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2"/>
          <p:cNvSpPr/>
          <p:nvPr/>
        </p:nvSpPr>
        <p:spPr>
          <a:xfrm>
            <a:off x="7850279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2"/>
          <p:cNvSpPr/>
          <p:nvPr/>
        </p:nvSpPr>
        <p:spPr>
          <a:xfrm>
            <a:off x="10572031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2"/>
          <p:cNvSpPr txBox="1"/>
          <p:nvPr>
            <p:ph idx="3" type="body"/>
          </p:nvPr>
        </p:nvSpPr>
        <p:spPr>
          <a:xfrm>
            <a:off x="1220303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2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2"/>
          <p:cNvSpPr txBox="1"/>
          <p:nvPr>
            <p:ph idx="4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2"/>
          <p:cNvSpPr txBox="1"/>
          <p:nvPr>
            <p:ph idx="5" type="body"/>
          </p:nvPr>
        </p:nvSpPr>
        <p:spPr>
          <a:xfrm>
            <a:off x="12110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2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 txBox="1"/>
          <p:nvPr>
            <p:ph idx="6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42"/>
          <p:cNvSpPr txBox="1"/>
          <p:nvPr>
            <p:ph idx="7" type="body"/>
          </p:nvPr>
        </p:nvSpPr>
        <p:spPr>
          <a:xfrm>
            <a:off x="9392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42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2"/>
          <p:cNvSpPr txBox="1"/>
          <p:nvPr>
            <p:ph idx="8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2"/>
          <p:cNvSpPr txBox="1"/>
          <p:nvPr>
            <p:ph idx="9" type="body"/>
          </p:nvPr>
        </p:nvSpPr>
        <p:spPr>
          <a:xfrm>
            <a:off x="66672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42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13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14" type="body"/>
          </p:nvPr>
        </p:nvSpPr>
        <p:spPr>
          <a:xfrm>
            <a:off x="39456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2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2"/>
          <p:cNvSpPr txBox="1"/>
          <p:nvPr>
            <p:ph idx="15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" name="Google Shape;199;p42"/>
          <p:cNvCxnSpPr>
            <a:stCxn id="185" idx="0"/>
            <a:endCxn id="179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42"/>
          <p:cNvCxnSpPr>
            <a:stCxn id="197" idx="0"/>
            <a:endCxn id="181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42"/>
          <p:cNvCxnSpPr>
            <a:stCxn id="194" idx="0"/>
            <a:endCxn id="182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2" name="Google Shape;202;p42"/>
          <p:cNvCxnSpPr>
            <a:stCxn id="191" idx="0"/>
            <a:endCxn id="183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42"/>
          <p:cNvCxnSpPr>
            <a:stCxn id="188" idx="0"/>
            <a:endCxn id="180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4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9" name="Google Shape;20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3"/>
          <p:cNvSpPr txBox="1"/>
          <p:nvPr>
            <p:ph idx="3" type="body"/>
          </p:nvPr>
        </p:nvSpPr>
        <p:spPr>
          <a:xfrm>
            <a:off x="1376445" y="5017928"/>
            <a:ext cx="13764440" cy="296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6" name="Google Shape;2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4"/>
          <p:cNvSpPr/>
          <p:nvPr/>
        </p:nvSpPr>
        <p:spPr>
          <a:xfrm>
            <a:off x="943756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4"/>
          <p:cNvSpPr txBox="1"/>
          <p:nvPr>
            <p:ph idx="3" type="body"/>
          </p:nvPr>
        </p:nvSpPr>
        <p:spPr>
          <a:xfrm>
            <a:off x="943389" y="78241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44"/>
          <p:cNvSpPr/>
          <p:nvPr/>
        </p:nvSpPr>
        <p:spPr>
          <a:xfrm rot="5400000">
            <a:off x="5177269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6260763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4"/>
          <p:cNvSpPr/>
          <p:nvPr/>
        </p:nvSpPr>
        <p:spPr>
          <a:xfrm rot="5400000">
            <a:off x="10475366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4"/>
          <p:cNvSpPr/>
          <p:nvPr/>
        </p:nvSpPr>
        <p:spPr>
          <a:xfrm>
            <a:off x="11577771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4"/>
          <p:cNvSpPr txBox="1"/>
          <p:nvPr>
            <p:ph idx="4" type="body"/>
          </p:nvPr>
        </p:nvSpPr>
        <p:spPr>
          <a:xfrm>
            <a:off x="1065368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5" type="body"/>
          </p:nvPr>
        </p:nvSpPr>
        <p:spPr>
          <a:xfrm>
            <a:off x="11697022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6" type="body"/>
          </p:nvPr>
        </p:nvSpPr>
        <p:spPr>
          <a:xfrm>
            <a:off x="6432874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/>
          <p:nvPr/>
        </p:nvSpPr>
        <p:spPr>
          <a:xfrm>
            <a:off x="8797768" y="464473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 txBox="1"/>
          <p:nvPr>
            <p:ph idx="1" type="body"/>
          </p:nvPr>
        </p:nvSpPr>
        <p:spPr>
          <a:xfrm>
            <a:off x="8939845" y="4764860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 txBox="1"/>
          <p:nvPr>
            <p:ph idx="2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3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5"/>
          <p:cNvSpPr/>
          <p:nvPr/>
        </p:nvSpPr>
        <p:spPr>
          <a:xfrm>
            <a:off x="943756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5"/>
          <p:cNvSpPr txBox="1"/>
          <p:nvPr>
            <p:ph idx="4" type="body"/>
          </p:nvPr>
        </p:nvSpPr>
        <p:spPr>
          <a:xfrm>
            <a:off x="943389" y="76877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45"/>
          <p:cNvSpPr/>
          <p:nvPr/>
        </p:nvSpPr>
        <p:spPr>
          <a:xfrm rot="5400000">
            <a:off x="3899311" y="572236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4870762" y="4663676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5"/>
          <p:cNvSpPr/>
          <p:nvPr/>
        </p:nvSpPr>
        <p:spPr>
          <a:xfrm rot="5400000">
            <a:off x="11806304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12724775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5"/>
          <p:cNvSpPr txBox="1"/>
          <p:nvPr>
            <p:ph idx="5" type="body"/>
          </p:nvPr>
        </p:nvSpPr>
        <p:spPr>
          <a:xfrm>
            <a:off x="1065368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5"/>
          <p:cNvSpPr txBox="1"/>
          <p:nvPr>
            <p:ph idx="6" type="body"/>
          </p:nvPr>
        </p:nvSpPr>
        <p:spPr>
          <a:xfrm>
            <a:off x="1284402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7" type="body"/>
          </p:nvPr>
        </p:nvSpPr>
        <p:spPr>
          <a:xfrm>
            <a:off x="499689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5"/>
          <p:cNvSpPr/>
          <p:nvPr/>
        </p:nvSpPr>
        <p:spPr>
          <a:xfrm rot="5400000">
            <a:off x="7875405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6"/>
          <p:cNvSpPr/>
          <p:nvPr/>
        </p:nvSpPr>
        <p:spPr>
          <a:xfrm>
            <a:off x="1274618" y="3629891"/>
            <a:ext cx="384740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6"/>
          <p:cNvSpPr txBox="1"/>
          <p:nvPr>
            <p:ph idx="3" type="body"/>
          </p:nvPr>
        </p:nvSpPr>
        <p:spPr>
          <a:xfrm>
            <a:off x="1274619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46"/>
          <p:cNvSpPr/>
          <p:nvPr/>
        </p:nvSpPr>
        <p:spPr>
          <a:xfrm>
            <a:off x="6283409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6"/>
          <p:cNvSpPr txBox="1"/>
          <p:nvPr>
            <p:ph idx="4" type="body"/>
          </p:nvPr>
        </p:nvSpPr>
        <p:spPr>
          <a:xfrm>
            <a:off x="6282951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46"/>
          <p:cNvSpPr/>
          <p:nvPr/>
        </p:nvSpPr>
        <p:spPr>
          <a:xfrm>
            <a:off x="11292841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/>
          <p:nvPr>
            <p:ph idx="5" type="body"/>
          </p:nvPr>
        </p:nvSpPr>
        <p:spPr>
          <a:xfrm>
            <a:off x="11292752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46"/>
          <p:cNvSpPr txBox="1"/>
          <p:nvPr>
            <p:ph idx="6" type="body"/>
          </p:nvPr>
        </p:nvSpPr>
        <p:spPr>
          <a:xfrm>
            <a:off x="1274618" y="3629891"/>
            <a:ext cx="3847472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46"/>
          <p:cNvSpPr txBox="1"/>
          <p:nvPr>
            <p:ph idx="7" type="body"/>
          </p:nvPr>
        </p:nvSpPr>
        <p:spPr>
          <a:xfrm>
            <a:off x="11292751" y="3629891"/>
            <a:ext cx="3847676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8" type="body"/>
          </p:nvPr>
        </p:nvSpPr>
        <p:spPr>
          <a:xfrm>
            <a:off x="6282951" y="3629891"/>
            <a:ext cx="3847677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46"/>
          <p:cNvSpPr/>
          <p:nvPr/>
        </p:nvSpPr>
        <p:spPr>
          <a:xfrm rot="5400000">
            <a:off x="5485889" y="729425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6"/>
          <p:cNvSpPr/>
          <p:nvPr/>
        </p:nvSpPr>
        <p:spPr>
          <a:xfrm rot="5400000">
            <a:off x="10496300" y="731882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6" name="Google Shape;2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8"/>
          <p:cNvSpPr/>
          <p:nvPr/>
        </p:nvSpPr>
        <p:spPr>
          <a:xfrm>
            <a:off x="1763136" y="8441908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8"/>
          <p:cNvSpPr txBox="1"/>
          <p:nvPr>
            <p:ph idx="3" type="body"/>
          </p:nvPr>
        </p:nvSpPr>
        <p:spPr>
          <a:xfrm>
            <a:off x="1763136" y="8613619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8"/>
          <p:cNvSpPr txBox="1"/>
          <p:nvPr>
            <p:ph idx="4" type="body"/>
          </p:nvPr>
        </p:nvSpPr>
        <p:spPr>
          <a:xfrm>
            <a:off x="6559112" y="8998060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8"/>
          <p:cNvSpPr txBox="1"/>
          <p:nvPr>
            <p:ph idx="5" type="body"/>
          </p:nvPr>
        </p:nvSpPr>
        <p:spPr>
          <a:xfrm>
            <a:off x="6559112" y="8394989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8"/>
          <p:cNvSpPr/>
          <p:nvPr/>
        </p:nvSpPr>
        <p:spPr>
          <a:xfrm>
            <a:off x="4579930" y="6739821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8"/>
          <p:cNvSpPr txBox="1"/>
          <p:nvPr>
            <p:ph idx="6" type="body"/>
          </p:nvPr>
        </p:nvSpPr>
        <p:spPr>
          <a:xfrm>
            <a:off x="4579930" y="6911532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8"/>
          <p:cNvSpPr txBox="1"/>
          <p:nvPr>
            <p:ph idx="7" type="body"/>
          </p:nvPr>
        </p:nvSpPr>
        <p:spPr>
          <a:xfrm>
            <a:off x="9375906" y="7295973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8"/>
          <p:cNvSpPr txBox="1"/>
          <p:nvPr>
            <p:ph idx="8" type="body"/>
          </p:nvPr>
        </p:nvSpPr>
        <p:spPr>
          <a:xfrm>
            <a:off x="9375906" y="6692902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8"/>
          <p:cNvSpPr/>
          <p:nvPr/>
        </p:nvSpPr>
        <p:spPr>
          <a:xfrm>
            <a:off x="7375029" y="4980834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 txBox="1"/>
          <p:nvPr>
            <p:ph idx="9" type="body"/>
          </p:nvPr>
        </p:nvSpPr>
        <p:spPr>
          <a:xfrm>
            <a:off x="7375029" y="5152545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13" type="body"/>
          </p:nvPr>
        </p:nvSpPr>
        <p:spPr>
          <a:xfrm>
            <a:off x="12171005" y="5536986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4" type="body"/>
          </p:nvPr>
        </p:nvSpPr>
        <p:spPr>
          <a:xfrm>
            <a:off x="12171005" y="4933915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48"/>
          <p:cNvSpPr/>
          <p:nvPr/>
        </p:nvSpPr>
        <p:spPr>
          <a:xfrm>
            <a:off x="10170128" y="3345426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8"/>
          <p:cNvSpPr txBox="1"/>
          <p:nvPr>
            <p:ph idx="15" type="body"/>
          </p:nvPr>
        </p:nvSpPr>
        <p:spPr>
          <a:xfrm>
            <a:off x="10170128" y="3517137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10365769" y="449065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8"/>
          <p:cNvSpPr/>
          <p:nvPr/>
        </p:nvSpPr>
        <p:spPr>
          <a:xfrm>
            <a:off x="7549997" y="614528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4734225" y="7901510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4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9" name="Google Shape;2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>
            <p:ph idx="3" type="body"/>
          </p:nvPr>
        </p:nvSpPr>
        <p:spPr>
          <a:xfrm>
            <a:off x="1376363" y="8042290"/>
            <a:ext cx="13764438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49"/>
          <p:cNvSpPr/>
          <p:nvPr>
            <p:ph idx="4" type="pic"/>
          </p:nvPr>
        </p:nvSpPr>
        <p:spPr>
          <a:xfrm>
            <a:off x="1376361" y="3987126"/>
            <a:ext cx="1376444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3" name="Google Shape;293;p49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2"/>
          <p:cNvSpPr txBox="1"/>
          <p:nvPr>
            <p:ph idx="12" type="sldNum"/>
          </p:nvPr>
        </p:nvSpPr>
        <p:spPr>
          <a:xfrm>
            <a:off x="1516035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" name="Google Shape;24;p32"/>
          <p:cNvSpPr txBox="1"/>
          <p:nvPr>
            <p:ph idx="3" type="body"/>
          </p:nvPr>
        </p:nvSpPr>
        <p:spPr>
          <a:xfrm>
            <a:off x="1274618" y="3149601"/>
            <a:ext cx="13866267" cy="6908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5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/>
          <p:nvPr/>
        </p:nvSpPr>
        <p:spPr>
          <a:xfrm>
            <a:off x="4202009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0"/>
          <p:cNvSpPr txBox="1"/>
          <p:nvPr>
            <p:ph idx="3" type="body"/>
          </p:nvPr>
        </p:nvSpPr>
        <p:spPr>
          <a:xfrm>
            <a:off x="943389" y="8349526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50"/>
          <p:cNvSpPr/>
          <p:nvPr/>
        </p:nvSpPr>
        <p:spPr>
          <a:xfrm>
            <a:off x="8659328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0"/>
          <p:cNvSpPr txBox="1"/>
          <p:nvPr>
            <p:ph idx="4" type="body"/>
          </p:nvPr>
        </p:nvSpPr>
        <p:spPr>
          <a:xfrm>
            <a:off x="4202008" y="3573615"/>
            <a:ext cx="3563109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50"/>
          <p:cNvSpPr txBox="1"/>
          <p:nvPr>
            <p:ph idx="5" type="body"/>
          </p:nvPr>
        </p:nvSpPr>
        <p:spPr>
          <a:xfrm>
            <a:off x="8659327" y="3573614"/>
            <a:ext cx="3563109" cy="666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50"/>
          <p:cNvSpPr/>
          <p:nvPr>
            <p:ph idx="6" type="pic"/>
          </p:nvPr>
        </p:nvSpPr>
        <p:spPr>
          <a:xfrm>
            <a:off x="4904632" y="4940590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50"/>
          <p:cNvSpPr/>
          <p:nvPr>
            <p:ph idx="7" type="pic"/>
          </p:nvPr>
        </p:nvSpPr>
        <p:spPr>
          <a:xfrm>
            <a:off x="9361951" y="4952185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/>
          <p:nvPr/>
        </p:nvSpPr>
        <p:spPr>
          <a:xfrm>
            <a:off x="1975370" y="6691603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/>
          <p:nvPr/>
        </p:nvSpPr>
        <p:spPr>
          <a:xfrm>
            <a:off x="8305290" y="6684691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1"/>
          <p:cNvSpPr/>
          <p:nvPr/>
        </p:nvSpPr>
        <p:spPr>
          <a:xfrm>
            <a:off x="8305290" y="3824814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1"/>
          <p:cNvSpPr/>
          <p:nvPr/>
        </p:nvSpPr>
        <p:spPr>
          <a:xfrm>
            <a:off x="1975370" y="3824814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1"/>
          <p:cNvSpPr/>
          <p:nvPr/>
        </p:nvSpPr>
        <p:spPr>
          <a:xfrm>
            <a:off x="6427703" y="4706609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1"/>
          <p:cNvSpPr txBox="1"/>
          <p:nvPr>
            <p:ph idx="3" type="body"/>
          </p:nvPr>
        </p:nvSpPr>
        <p:spPr>
          <a:xfrm>
            <a:off x="7130325" y="7167766"/>
            <a:ext cx="2157861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51"/>
          <p:cNvSpPr/>
          <p:nvPr>
            <p:ph idx="4" type="pic"/>
          </p:nvPr>
        </p:nvSpPr>
        <p:spPr>
          <a:xfrm>
            <a:off x="7130326" y="5218102"/>
            <a:ext cx="2157860" cy="1923313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51"/>
          <p:cNvSpPr txBox="1"/>
          <p:nvPr>
            <p:ph idx="5" type="body"/>
          </p:nvPr>
        </p:nvSpPr>
        <p:spPr>
          <a:xfrm>
            <a:off x="1988535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51"/>
          <p:cNvSpPr txBox="1"/>
          <p:nvPr>
            <p:ph idx="6" type="body"/>
          </p:nvPr>
        </p:nvSpPr>
        <p:spPr>
          <a:xfrm>
            <a:off x="8314179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51"/>
          <p:cNvSpPr txBox="1"/>
          <p:nvPr>
            <p:ph idx="7" type="body"/>
          </p:nvPr>
        </p:nvSpPr>
        <p:spPr>
          <a:xfrm>
            <a:off x="8314179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51"/>
          <p:cNvSpPr txBox="1"/>
          <p:nvPr>
            <p:ph idx="8" type="body"/>
          </p:nvPr>
        </p:nvSpPr>
        <p:spPr>
          <a:xfrm>
            <a:off x="1988535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idx="9" type="body"/>
          </p:nvPr>
        </p:nvSpPr>
        <p:spPr>
          <a:xfrm>
            <a:off x="2668423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idx="13" type="body"/>
          </p:nvPr>
        </p:nvSpPr>
        <p:spPr>
          <a:xfrm>
            <a:off x="8998344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4" type="body"/>
          </p:nvPr>
        </p:nvSpPr>
        <p:spPr>
          <a:xfrm>
            <a:off x="9192502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51"/>
          <p:cNvSpPr txBox="1"/>
          <p:nvPr>
            <p:ph idx="15" type="body"/>
          </p:nvPr>
        </p:nvSpPr>
        <p:spPr>
          <a:xfrm>
            <a:off x="2674887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5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52"/>
          <p:cNvCxnSpPr/>
          <p:nvPr/>
        </p:nvCxnSpPr>
        <p:spPr>
          <a:xfrm>
            <a:off x="7095559" y="9048832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0" name="Google Shape;330;p52"/>
          <p:cNvCxnSpPr/>
          <p:nvPr/>
        </p:nvCxnSpPr>
        <p:spPr>
          <a:xfrm>
            <a:off x="6515383" y="75060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1" name="Google Shape;331;p52"/>
          <p:cNvCxnSpPr/>
          <p:nvPr/>
        </p:nvCxnSpPr>
        <p:spPr>
          <a:xfrm>
            <a:off x="5935208" y="596333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2" name="Google Shape;332;p52"/>
          <p:cNvCxnSpPr/>
          <p:nvPr/>
        </p:nvCxnSpPr>
        <p:spPr>
          <a:xfrm>
            <a:off x="5355033" y="44205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33" name="Google Shape;333;p52"/>
          <p:cNvGrpSpPr/>
          <p:nvPr/>
        </p:nvGrpSpPr>
        <p:grpSpPr>
          <a:xfrm>
            <a:off x="1367444" y="3559356"/>
            <a:ext cx="7263934" cy="6483800"/>
            <a:chOff x="1926703" y="4375015"/>
            <a:chExt cx="6693311" cy="5974461"/>
          </a:xfrm>
        </p:grpSpPr>
        <p:sp>
          <p:nvSpPr>
            <p:cNvPr id="334" name="Google Shape;334;p52"/>
            <p:cNvSpPr/>
            <p:nvPr/>
          </p:nvSpPr>
          <p:spPr>
            <a:xfrm>
              <a:off x="4621700" y="4375015"/>
              <a:ext cx="1303317" cy="1185691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1926703" y="8787896"/>
              <a:ext cx="6693311" cy="156158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2826191" y="7185873"/>
              <a:ext cx="4894335" cy="156158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3726892" y="5583850"/>
              <a:ext cx="3092933" cy="156158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8" name="Google Shape;3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5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1" name="Google Shape;34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3" name="Google Shape;343;p52"/>
          <p:cNvSpPr txBox="1"/>
          <p:nvPr>
            <p:ph idx="3" type="body"/>
          </p:nvPr>
        </p:nvSpPr>
        <p:spPr>
          <a:xfrm>
            <a:off x="4083485" y="5432250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" name="Google Shape;344;p52"/>
          <p:cNvSpPr txBox="1"/>
          <p:nvPr>
            <p:ph idx="4" type="body"/>
          </p:nvPr>
        </p:nvSpPr>
        <p:spPr>
          <a:xfrm>
            <a:off x="4083485" y="408715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2"/>
          <p:cNvSpPr txBox="1"/>
          <p:nvPr>
            <p:ph idx="5" type="body"/>
          </p:nvPr>
        </p:nvSpPr>
        <p:spPr>
          <a:xfrm>
            <a:off x="4083485" y="707430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52"/>
          <p:cNvSpPr txBox="1"/>
          <p:nvPr>
            <p:ph idx="6" type="body"/>
          </p:nvPr>
        </p:nvSpPr>
        <p:spPr>
          <a:xfrm>
            <a:off x="4083485" y="8769015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52"/>
          <p:cNvSpPr txBox="1"/>
          <p:nvPr>
            <p:ph idx="7" type="body"/>
          </p:nvPr>
        </p:nvSpPr>
        <p:spPr>
          <a:xfrm>
            <a:off x="7507374" y="4062432"/>
            <a:ext cx="7467233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52"/>
          <p:cNvSpPr txBox="1"/>
          <p:nvPr>
            <p:ph idx="8" type="body"/>
          </p:nvPr>
        </p:nvSpPr>
        <p:spPr>
          <a:xfrm>
            <a:off x="8101533" y="5588530"/>
            <a:ext cx="6911595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52"/>
          <p:cNvSpPr txBox="1"/>
          <p:nvPr>
            <p:ph idx="9" type="body"/>
          </p:nvPr>
        </p:nvSpPr>
        <p:spPr>
          <a:xfrm>
            <a:off x="8631378" y="7114628"/>
            <a:ext cx="629316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52"/>
          <p:cNvSpPr txBox="1"/>
          <p:nvPr>
            <p:ph idx="13" type="body"/>
          </p:nvPr>
        </p:nvSpPr>
        <p:spPr>
          <a:xfrm>
            <a:off x="9294756" y="8640726"/>
            <a:ext cx="5769891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5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5" name="Google Shape;3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57" name="Google Shape;357;p53"/>
          <p:cNvSpPr/>
          <p:nvPr/>
        </p:nvSpPr>
        <p:spPr>
          <a:xfrm>
            <a:off x="1359820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3"/>
          <p:cNvSpPr txBox="1"/>
          <p:nvPr>
            <p:ph idx="3" type="body"/>
          </p:nvPr>
        </p:nvSpPr>
        <p:spPr>
          <a:xfrm>
            <a:off x="1348642" y="3163164"/>
            <a:ext cx="310647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53"/>
          <p:cNvSpPr/>
          <p:nvPr/>
        </p:nvSpPr>
        <p:spPr>
          <a:xfrm>
            <a:off x="12034412" y="3170819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3"/>
          <p:cNvSpPr txBox="1"/>
          <p:nvPr>
            <p:ph idx="4" type="body"/>
          </p:nvPr>
        </p:nvSpPr>
        <p:spPr>
          <a:xfrm>
            <a:off x="12055760" y="3163164"/>
            <a:ext cx="308510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53"/>
          <p:cNvSpPr/>
          <p:nvPr/>
        </p:nvSpPr>
        <p:spPr>
          <a:xfrm>
            <a:off x="8476214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3"/>
          <p:cNvSpPr txBox="1"/>
          <p:nvPr>
            <p:ph idx="5" type="body"/>
          </p:nvPr>
        </p:nvSpPr>
        <p:spPr>
          <a:xfrm>
            <a:off x="8497569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Google Shape;363;p53"/>
          <p:cNvSpPr/>
          <p:nvPr/>
        </p:nvSpPr>
        <p:spPr>
          <a:xfrm>
            <a:off x="4918017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3"/>
          <p:cNvSpPr txBox="1"/>
          <p:nvPr>
            <p:ph idx="6" type="body"/>
          </p:nvPr>
        </p:nvSpPr>
        <p:spPr>
          <a:xfrm>
            <a:off x="4939375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53"/>
          <p:cNvSpPr txBox="1"/>
          <p:nvPr>
            <p:ph idx="7" type="body"/>
          </p:nvPr>
        </p:nvSpPr>
        <p:spPr>
          <a:xfrm>
            <a:off x="1348654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53"/>
          <p:cNvSpPr txBox="1"/>
          <p:nvPr>
            <p:ph idx="8" type="body"/>
          </p:nvPr>
        </p:nvSpPr>
        <p:spPr>
          <a:xfrm>
            <a:off x="4910001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idx="9" type="body"/>
          </p:nvPr>
        </p:nvSpPr>
        <p:spPr>
          <a:xfrm>
            <a:off x="8471348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idx="13" type="body"/>
          </p:nvPr>
        </p:nvSpPr>
        <p:spPr>
          <a:xfrm>
            <a:off x="12032696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idx="14" type="body"/>
          </p:nvPr>
        </p:nvSpPr>
        <p:spPr>
          <a:xfrm>
            <a:off x="1376445" y="7878565"/>
            <a:ext cx="13764440" cy="2260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3"/>
          <p:cNvSpPr/>
          <p:nvPr/>
        </p:nvSpPr>
        <p:spPr>
          <a:xfrm rot="5400000">
            <a:off x="7722238" y="6281114"/>
            <a:ext cx="1072852" cy="127330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5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7" name="Google Shape;377;p54"/>
          <p:cNvSpPr txBox="1"/>
          <p:nvPr>
            <p:ph idx="3" type="body"/>
          </p:nvPr>
        </p:nvSpPr>
        <p:spPr>
          <a:xfrm>
            <a:off x="1376363" y="3107311"/>
            <a:ext cx="13765212" cy="899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54"/>
          <p:cNvSpPr/>
          <p:nvPr/>
        </p:nvSpPr>
        <p:spPr>
          <a:xfrm>
            <a:off x="8078398" y="9270993"/>
            <a:ext cx="180473" cy="180473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8078398" y="9618521"/>
            <a:ext cx="180473" cy="180473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4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4"/>
          <p:cNvSpPr txBox="1"/>
          <p:nvPr>
            <p:ph idx="4" type="body"/>
          </p:nvPr>
        </p:nvSpPr>
        <p:spPr>
          <a:xfrm>
            <a:off x="1376363" y="4318979"/>
            <a:ext cx="13764522" cy="463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p5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88" name="Google Shape;388;p55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{1BCAF25C-471B-47E9-A6A6-0992C289C2AE}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5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95" name="Google Shape;395;p5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{1BCAF25C-471B-47E9-A6A6-0992C289C2AE}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627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5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402" name="Google Shape;402;p57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{1BCAF25C-471B-47E9-A6A6-0992C289C2AE}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5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7" name="Google Shape;4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09" name="Google Shape;409;p58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0" name="Google Shape;410;p58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{1BCAF25C-471B-47E9-A6A6-0992C289C2AE}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5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7" name="Google Shape;417;p59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8" name="Google Shape;418;p5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{1BCAF25C-471B-47E9-A6A6-0992C289C2AE}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9" name="Google Shape;419;p59"/>
          <p:cNvSpPr/>
          <p:nvPr/>
        </p:nvSpPr>
        <p:spPr>
          <a:xfrm>
            <a:off x="1376445" y="3418994"/>
            <a:ext cx="5398428" cy="7138172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7"/>
          <p:cNvSpPr/>
          <p:nvPr/>
        </p:nvSpPr>
        <p:spPr>
          <a:xfrm>
            <a:off x="11045964" y="4270186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7"/>
          <p:cNvSpPr/>
          <p:nvPr/>
        </p:nvSpPr>
        <p:spPr>
          <a:xfrm>
            <a:off x="6208780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7"/>
          <p:cNvSpPr/>
          <p:nvPr/>
        </p:nvSpPr>
        <p:spPr>
          <a:xfrm>
            <a:off x="1371599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/>
          <p:nvPr>
            <p:ph idx="3" type="body"/>
          </p:nvPr>
        </p:nvSpPr>
        <p:spPr>
          <a:xfrm>
            <a:off x="1371598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7"/>
          <p:cNvSpPr txBox="1"/>
          <p:nvPr>
            <p:ph idx="4" type="body"/>
          </p:nvPr>
        </p:nvSpPr>
        <p:spPr>
          <a:xfrm>
            <a:off x="1371596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7"/>
          <p:cNvSpPr txBox="1"/>
          <p:nvPr>
            <p:ph idx="5" type="body"/>
          </p:nvPr>
        </p:nvSpPr>
        <p:spPr>
          <a:xfrm>
            <a:off x="6208777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7"/>
          <p:cNvSpPr txBox="1"/>
          <p:nvPr>
            <p:ph idx="6" type="body"/>
          </p:nvPr>
        </p:nvSpPr>
        <p:spPr>
          <a:xfrm>
            <a:off x="6208775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7"/>
          <p:cNvSpPr txBox="1"/>
          <p:nvPr>
            <p:ph idx="7" type="body"/>
          </p:nvPr>
        </p:nvSpPr>
        <p:spPr>
          <a:xfrm>
            <a:off x="11045963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7"/>
          <p:cNvSpPr txBox="1"/>
          <p:nvPr>
            <p:ph idx="8" type="body"/>
          </p:nvPr>
        </p:nvSpPr>
        <p:spPr>
          <a:xfrm>
            <a:off x="11045961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6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4" name="Google Shape;4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6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61"/>
          <p:cNvSpPr txBox="1"/>
          <p:nvPr>
            <p:ph idx="3" type="body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1" name="Google Shape;43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6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61"/>
          <p:cNvSpPr txBox="1"/>
          <p:nvPr>
            <p:ph idx="4" type="body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61"/>
          <p:cNvSpPr txBox="1"/>
          <p:nvPr>
            <p:ph idx="5" type="body"/>
          </p:nvPr>
        </p:nvSpPr>
        <p:spPr>
          <a:xfrm>
            <a:off x="1376362" y="5791198"/>
            <a:ext cx="13764440" cy="7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61"/>
          <p:cNvSpPr txBox="1"/>
          <p:nvPr>
            <p:ph idx="6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61"/>
          <p:cNvSpPr txBox="1"/>
          <p:nvPr>
            <p:ph idx="7" type="body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61"/>
          <p:cNvSpPr txBox="1"/>
          <p:nvPr>
            <p:ph idx="8" type="body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6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목차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1494fb4fa4a_0_1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86"/>
            <a:ext cx="20307299" cy="1142602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494fb4fa4a_0_1354"/>
          <p:cNvSpPr txBox="1"/>
          <p:nvPr>
            <p:ph idx="1" type="body"/>
          </p:nvPr>
        </p:nvSpPr>
        <p:spPr>
          <a:xfrm>
            <a:off x="635649" y="3089791"/>
            <a:ext cx="43164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g1494fb4fa4a_0_1354"/>
          <p:cNvSpPr txBox="1"/>
          <p:nvPr>
            <p:ph idx="2" type="body"/>
          </p:nvPr>
        </p:nvSpPr>
        <p:spPr>
          <a:xfrm>
            <a:off x="6849643" y="2380488"/>
            <a:ext cx="1270500" cy="7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g1494fb4fa4a_0_1354"/>
          <p:cNvSpPr txBox="1"/>
          <p:nvPr>
            <p:ph idx="3" type="body"/>
          </p:nvPr>
        </p:nvSpPr>
        <p:spPr>
          <a:xfrm>
            <a:off x="7983099" y="2380486"/>
            <a:ext cx="10936800" cy="7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g1494fb4fa4a_0_1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170" y="1179591"/>
            <a:ext cx="652585" cy="48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494fb4fa4a_0_1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g1494fb4fa4a_0_1354"/>
          <p:cNvGrpSpPr/>
          <p:nvPr/>
        </p:nvGrpSpPr>
        <p:grpSpPr>
          <a:xfrm>
            <a:off x="702884" y="10591725"/>
            <a:ext cx="4846462" cy="446400"/>
            <a:chOff x="12621458" y="10172839"/>
            <a:chExt cx="4846462" cy="446400"/>
          </a:xfrm>
        </p:grpSpPr>
        <p:sp>
          <p:nvSpPr>
            <p:cNvPr id="450" name="Google Shape;450;g1494fb4fa4a_0_1354"/>
            <p:cNvSpPr txBox="1"/>
            <p:nvPr/>
          </p:nvSpPr>
          <p:spPr>
            <a:xfrm>
              <a:off x="12942720" y="10172839"/>
              <a:ext cx="452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494fb4fa4a_0_1354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2" name="Google Shape;452;g1494fb4fa4a_0_1354"/>
          <p:cNvCxnSpPr/>
          <p:nvPr/>
        </p:nvCxnSpPr>
        <p:spPr>
          <a:xfrm>
            <a:off x="797170" y="2841352"/>
            <a:ext cx="414300" cy="0"/>
          </a:xfrm>
          <a:prstGeom prst="straightConnector1">
            <a:avLst/>
          </a:prstGeom>
          <a:noFill/>
          <a:ln cap="flat" cmpd="sng" w="15875">
            <a:solidFill>
              <a:srgbClr val="2300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g1494fb4fa4a_0_1354"/>
          <p:cNvSpPr txBox="1"/>
          <p:nvPr/>
        </p:nvSpPr>
        <p:spPr>
          <a:xfrm>
            <a:off x="1548932" y="1014477"/>
            <a:ext cx="15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챕터">
  <p:cSld name="챕터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494fb4fa4a_0_1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494fb4fa4a_0_1366"/>
          <p:cNvSpPr txBox="1"/>
          <p:nvPr>
            <p:ph idx="1" type="body"/>
          </p:nvPr>
        </p:nvSpPr>
        <p:spPr>
          <a:xfrm>
            <a:off x="1605002" y="3707664"/>
            <a:ext cx="1139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96"/>
              <a:buFont typeface="Arial"/>
              <a:buNone/>
              <a:defRPr b="0" i="0" sz="5996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g1494fb4fa4a_0_1366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Font typeface="Arial"/>
              <a:buNone/>
              <a:defRPr b="1" i="0" sz="68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58" name="Google Shape;458;g1494fb4fa4a_0_1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1494fb4fa4a_0_1366"/>
          <p:cNvGrpSpPr/>
          <p:nvPr/>
        </p:nvGrpSpPr>
        <p:grpSpPr>
          <a:xfrm>
            <a:off x="15285426" y="10578275"/>
            <a:ext cx="4546800" cy="446400"/>
            <a:chOff x="11872667" y="10172835"/>
            <a:chExt cx="4546800" cy="446400"/>
          </a:xfrm>
        </p:grpSpPr>
        <p:sp>
          <p:nvSpPr>
            <p:cNvPr id="460" name="Google Shape;460;g1494fb4fa4a_0_1366"/>
            <p:cNvSpPr txBox="1"/>
            <p:nvPr/>
          </p:nvSpPr>
          <p:spPr>
            <a:xfrm>
              <a:off x="11872667" y="10172835"/>
              <a:ext cx="4546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1494fb4fa4a_0_1366"/>
            <p:cNvSpPr txBox="1"/>
            <p:nvPr/>
          </p:nvSpPr>
          <p:spPr>
            <a:xfrm>
              <a:off x="12621461" y="10217584"/>
              <a:ext cx="18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2" name="Google Shape;462;g1494fb4fa4a_0_1366"/>
          <p:cNvCxnSpPr/>
          <p:nvPr/>
        </p:nvCxnSpPr>
        <p:spPr>
          <a:xfrm>
            <a:off x="1806867" y="4674841"/>
            <a:ext cx="792000" cy="0"/>
          </a:xfrm>
          <a:prstGeom prst="straightConnector1">
            <a:avLst/>
          </a:prstGeom>
          <a:noFill/>
          <a:ln cap="flat" cmpd="sng" w="15875">
            <a:solidFill>
              <a:srgbClr val="4700A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1494fb4fa4a_0_13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494fb4fa4a_0_1346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66" name="Google Shape;466;g1494fb4fa4a_0_1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g1494fb4fa4a_0_1346"/>
          <p:cNvGrpSpPr/>
          <p:nvPr/>
        </p:nvGrpSpPr>
        <p:grpSpPr>
          <a:xfrm>
            <a:off x="16034217" y="10578284"/>
            <a:ext cx="3798031" cy="800400"/>
            <a:chOff x="12621458" y="10172844"/>
            <a:chExt cx="3798031" cy="800400"/>
          </a:xfrm>
        </p:grpSpPr>
        <p:sp>
          <p:nvSpPr>
            <p:cNvPr id="468" name="Google Shape;468;g1494fb4fa4a_0_1346"/>
            <p:cNvSpPr txBox="1"/>
            <p:nvPr/>
          </p:nvSpPr>
          <p:spPr>
            <a:xfrm>
              <a:off x="12929289" y="10172844"/>
              <a:ext cx="3490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1494fb4fa4a_0_1346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g1494fb4fa4a_0_1346"/>
          <p:cNvSpPr/>
          <p:nvPr/>
        </p:nvSpPr>
        <p:spPr>
          <a:xfrm>
            <a:off x="1501893" y="6612000"/>
            <a:ext cx="17303400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1494fb4fa4a_0_13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494fb4fa4a_0_137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g1494fb4fa4a_0_137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5" name="Google Shape;475;g1494fb4fa4a_0_1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494fb4fa4a_0_13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494fb4fa4a_0_137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8" name="Google Shape;478;g1494fb4fa4a_0_1375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494fb4fa4a_0_13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494fb4fa4a_0_13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g1494fb4fa4a_0_13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g1494fb4fa4a_0_13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4" name="Google Shape;484;g1494fb4fa4a_0_1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494fb4fa4a_0_1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494fb4fa4a_0_13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g1494fb4fa4a_0_13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8" name="Google Shape;488;g1494fb4fa4a_0_13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494fb4fa4a_0_13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0" name="Google Shape;490;g1494fb4fa4a_0_1383"/>
          <p:cNvSpPr txBox="1"/>
          <p:nvPr>
            <p:ph idx="5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g1494fb4fa4a_0_13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494fb4fa4a_0_13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494fb4fa4a_0_139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g1494fb4fa4a_0_139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g1494fb4fa4a_0_139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97" name="Google Shape;497;g1494fb4fa4a_0_1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494fb4fa4a_0_1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g1494fb4fa4a_0_139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g1494fb4fa4a_0_139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01" name="Google Shape;501;g1494fb4fa4a_0_13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494fb4fa4a_0_139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03" name="Google Shape;503;g1494fb4fa4a_0_1396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494fb4fa4a_0_1396"/>
          <p:cNvSpPr/>
          <p:nvPr/>
        </p:nvSpPr>
        <p:spPr>
          <a:xfrm rot="5400000">
            <a:off x="3377581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494fb4fa4a_0_1396"/>
          <p:cNvSpPr txBox="1"/>
          <p:nvPr>
            <p:ph idx="5" type="body"/>
          </p:nvPr>
        </p:nvSpPr>
        <p:spPr>
          <a:xfrm>
            <a:off x="943389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g1494fb4fa4a_0_1396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494fb4fa4a_0_1396"/>
          <p:cNvSpPr/>
          <p:nvPr/>
        </p:nvSpPr>
        <p:spPr>
          <a:xfrm rot="5400000">
            <a:off x="6379198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494fb4fa4a_0_1396"/>
          <p:cNvSpPr txBox="1"/>
          <p:nvPr>
            <p:ph idx="6" type="body"/>
          </p:nvPr>
        </p:nvSpPr>
        <p:spPr>
          <a:xfrm>
            <a:off x="3945006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g1494fb4fa4a_0_1396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494fb4fa4a_0_1396"/>
          <p:cNvSpPr/>
          <p:nvPr/>
        </p:nvSpPr>
        <p:spPr>
          <a:xfrm rot="5400000">
            <a:off x="9380815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1494fb4fa4a_0_1396"/>
          <p:cNvSpPr txBox="1"/>
          <p:nvPr>
            <p:ph idx="7" type="body"/>
          </p:nvPr>
        </p:nvSpPr>
        <p:spPr>
          <a:xfrm>
            <a:off x="6946623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g1494fb4fa4a_0_1396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494fb4fa4a_0_1396"/>
          <p:cNvSpPr/>
          <p:nvPr/>
        </p:nvSpPr>
        <p:spPr>
          <a:xfrm rot="5400000">
            <a:off x="12382432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1494fb4fa4a_0_1396"/>
          <p:cNvSpPr txBox="1"/>
          <p:nvPr>
            <p:ph idx="8" type="body"/>
          </p:nvPr>
        </p:nvSpPr>
        <p:spPr>
          <a:xfrm>
            <a:off x="9948240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g1494fb4fa4a_0_1396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1494fb4fa4a_0_1396"/>
          <p:cNvSpPr txBox="1"/>
          <p:nvPr>
            <p:ph idx="9" type="body"/>
          </p:nvPr>
        </p:nvSpPr>
        <p:spPr>
          <a:xfrm>
            <a:off x="12949857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g1494fb4fa4a_0_1396"/>
          <p:cNvSpPr txBox="1"/>
          <p:nvPr>
            <p:ph idx="13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" name="Google Shape;518;g1494fb4fa4a_0_1396"/>
          <p:cNvSpPr txBox="1"/>
          <p:nvPr>
            <p:ph idx="14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g1494fb4fa4a_0_1396"/>
          <p:cNvSpPr txBox="1"/>
          <p:nvPr>
            <p:ph idx="15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g1494fb4fa4a_0_1396"/>
          <p:cNvSpPr txBox="1"/>
          <p:nvPr>
            <p:ph idx="16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g1494fb4fa4a_0_1396"/>
          <p:cNvSpPr txBox="1"/>
          <p:nvPr>
            <p:ph idx="17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g1494fb4fa4a_0_1396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g1494fb4fa4a_0_1396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1494fb4fa4a_0_14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494fb4fa4a_0_142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g1494fb4fa4a_0_142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g1494fb4fa4a_0_1428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29" name="Google Shape;529;g1494fb4fa4a_0_1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494fb4fa4a_0_1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g1494fb4fa4a_0_1428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g1494fb4fa4a_0_1428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33" name="Google Shape;533;g1494fb4fa4a_0_14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g1494fb4fa4a_0_1428"/>
          <p:cNvGrpSpPr/>
          <p:nvPr/>
        </p:nvGrpSpPr>
        <p:grpSpPr>
          <a:xfrm>
            <a:off x="1274618" y="3629891"/>
            <a:ext cx="3211740" cy="1565700"/>
            <a:chOff x="1274618" y="3629891"/>
            <a:chExt cx="3211740" cy="1565700"/>
          </a:xfrm>
        </p:grpSpPr>
        <p:sp>
          <p:nvSpPr>
            <p:cNvPr id="535" name="Google Shape;535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g1494fb4fa4a_0_1428"/>
          <p:cNvSpPr txBox="1"/>
          <p:nvPr>
            <p:ph idx="5" type="body"/>
          </p:nvPr>
        </p:nvSpPr>
        <p:spPr>
          <a:xfrm>
            <a:off x="1274618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38" name="Google Shape;538;g1494fb4fa4a_0_1428"/>
          <p:cNvGrpSpPr/>
          <p:nvPr/>
        </p:nvGrpSpPr>
        <p:grpSpPr>
          <a:xfrm>
            <a:off x="4936461" y="3629891"/>
            <a:ext cx="3211740" cy="1565700"/>
            <a:chOff x="1274618" y="3629891"/>
            <a:chExt cx="3211740" cy="1565700"/>
          </a:xfrm>
        </p:grpSpPr>
        <p:sp>
          <p:nvSpPr>
            <p:cNvPr id="539" name="Google Shape;539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g1494fb4fa4a_0_1428"/>
          <p:cNvSpPr txBox="1"/>
          <p:nvPr>
            <p:ph idx="6" type="body"/>
          </p:nvPr>
        </p:nvSpPr>
        <p:spPr>
          <a:xfrm>
            <a:off x="4936416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2" name="Google Shape;542;g1494fb4fa4a_0_1428"/>
          <p:cNvGrpSpPr/>
          <p:nvPr/>
        </p:nvGrpSpPr>
        <p:grpSpPr>
          <a:xfrm>
            <a:off x="8598304" y="3629891"/>
            <a:ext cx="3211740" cy="1565700"/>
            <a:chOff x="1274618" y="3629891"/>
            <a:chExt cx="3211740" cy="1565700"/>
          </a:xfrm>
        </p:grpSpPr>
        <p:sp>
          <p:nvSpPr>
            <p:cNvPr id="543" name="Google Shape;543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g1494fb4fa4a_0_1428"/>
          <p:cNvSpPr txBox="1"/>
          <p:nvPr>
            <p:ph idx="7" type="body"/>
          </p:nvPr>
        </p:nvSpPr>
        <p:spPr>
          <a:xfrm>
            <a:off x="8598214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g1494fb4fa4a_0_1428"/>
          <p:cNvSpPr/>
          <p:nvPr/>
        </p:nvSpPr>
        <p:spPr>
          <a:xfrm>
            <a:off x="12260011" y="3629891"/>
            <a:ext cx="28800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494fb4fa4a_0_1428"/>
          <p:cNvSpPr txBox="1"/>
          <p:nvPr>
            <p:ph idx="8" type="body"/>
          </p:nvPr>
        </p:nvSpPr>
        <p:spPr>
          <a:xfrm>
            <a:off x="12260011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g1494fb4fa4a_0_1428"/>
          <p:cNvSpPr txBox="1"/>
          <p:nvPr>
            <p:ph idx="9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g1494fb4fa4a_0_1428"/>
          <p:cNvSpPr txBox="1"/>
          <p:nvPr>
            <p:ph idx="13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g1494fb4fa4a_0_1428"/>
          <p:cNvSpPr txBox="1"/>
          <p:nvPr>
            <p:ph idx="14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g1494fb4fa4a_0_1428"/>
          <p:cNvSpPr txBox="1"/>
          <p:nvPr>
            <p:ph idx="15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g1494fb4fa4a_0_1428"/>
          <p:cNvSpPr txBox="1"/>
          <p:nvPr>
            <p:ph idx="1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g1494fb4fa4a_0_1428"/>
          <p:cNvSpPr txBox="1"/>
          <p:nvPr>
            <p:ph idx="1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g1494fb4fa4a_0_1428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494fb4fa4a_0_14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494fb4fa4a_0_145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g1494fb4fa4a_0_145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g1494fb4fa4a_0_145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0" name="Google Shape;560;g1494fb4fa4a_0_1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494fb4fa4a_0_1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g1494fb4fa4a_0_145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3" name="Google Shape;563;g1494fb4fa4a_0_145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4" name="Google Shape;564;g1494fb4fa4a_0_14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494fb4fa4a_0_1459"/>
          <p:cNvSpPr/>
          <p:nvPr>
            <p:ph idx="5" type="pic"/>
          </p:nvPr>
        </p:nvSpPr>
        <p:spPr>
          <a:xfrm>
            <a:off x="1376444" y="3845389"/>
            <a:ext cx="4137600" cy="64494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g1494fb4fa4a_0_1459"/>
          <p:cNvSpPr txBox="1"/>
          <p:nvPr>
            <p:ph idx="6" type="body"/>
          </p:nvPr>
        </p:nvSpPr>
        <p:spPr>
          <a:xfrm>
            <a:off x="6220025" y="3844925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g1494fb4fa4a_0_1459"/>
          <p:cNvSpPr txBox="1"/>
          <p:nvPr>
            <p:ph idx="7" type="body"/>
          </p:nvPr>
        </p:nvSpPr>
        <p:spPr>
          <a:xfrm>
            <a:off x="6220025" y="6200198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g1494fb4fa4a_0_1459"/>
          <p:cNvSpPr txBox="1"/>
          <p:nvPr>
            <p:ph idx="8" type="body"/>
          </p:nvPr>
        </p:nvSpPr>
        <p:spPr>
          <a:xfrm>
            <a:off x="6220025" y="8555934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g1494fb4fa4a_0_1459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g1494fb4fa4a_0_1459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g1494fb4fa4a_0_145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" name="Google Shape;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6" name="Google Shape;46;p33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3"/>
          <p:cNvSpPr/>
          <p:nvPr/>
        </p:nvSpPr>
        <p:spPr>
          <a:xfrm rot="5400000">
            <a:off x="3377649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3"/>
          <p:cNvSpPr txBox="1"/>
          <p:nvPr>
            <p:ph idx="3" type="body"/>
          </p:nvPr>
        </p:nvSpPr>
        <p:spPr>
          <a:xfrm>
            <a:off x="943389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33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3"/>
          <p:cNvSpPr/>
          <p:nvPr/>
        </p:nvSpPr>
        <p:spPr>
          <a:xfrm rot="5400000">
            <a:off x="6379266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3"/>
          <p:cNvSpPr txBox="1"/>
          <p:nvPr>
            <p:ph idx="4" type="body"/>
          </p:nvPr>
        </p:nvSpPr>
        <p:spPr>
          <a:xfrm>
            <a:off x="3945006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33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3"/>
          <p:cNvSpPr/>
          <p:nvPr/>
        </p:nvSpPr>
        <p:spPr>
          <a:xfrm rot="5400000">
            <a:off x="9380883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3"/>
          <p:cNvSpPr txBox="1"/>
          <p:nvPr>
            <p:ph idx="5" type="body"/>
          </p:nvPr>
        </p:nvSpPr>
        <p:spPr>
          <a:xfrm>
            <a:off x="6946623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33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3"/>
          <p:cNvSpPr/>
          <p:nvPr/>
        </p:nvSpPr>
        <p:spPr>
          <a:xfrm rot="5400000">
            <a:off x="12382500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3"/>
          <p:cNvSpPr txBox="1"/>
          <p:nvPr>
            <p:ph idx="6" type="body"/>
          </p:nvPr>
        </p:nvSpPr>
        <p:spPr>
          <a:xfrm>
            <a:off x="9948240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33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3"/>
          <p:cNvSpPr txBox="1"/>
          <p:nvPr>
            <p:ph idx="7" type="body"/>
          </p:nvPr>
        </p:nvSpPr>
        <p:spPr>
          <a:xfrm>
            <a:off x="12949857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8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33"/>
          <p:cNvSpPr txBox="1"/>
          <p:nvPr>
            <p:ph idx="9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33"/>
          <p:cNvSpPr txBox="1"/>
          <p:nvPr>
            <p:ph idx="13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33"/>
          <p:cNvSpPr txBox="1"/>
          <p:nvPr>
            <p:ph idx="14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3"/>
          <p:cNvSpPr txBox="1"/>
          <p:nvPr>
            <p:ph idx="15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1494fb4fa4a_0_14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494fb4fa4a_0_14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g1494fb4fa4a_0_14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g1494fb4fa4a_0_147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7" name="Google Shape;577;g1494fb4fa4a_0_1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1494fb4fa4a_0_1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g1494fb4fa4a_0_147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0" name="Google Shape;580;g1494fb4fa4a_0_147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1" name="Google Shape;581;g1494fb4fa4a_0_1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494fb4fa4a_0_1476"/>
          <p:cNvSpPr txBox="1"/>
          <p:nvPr>
            <p:ph idx="5" type="body"/>
          </p:nvPr>
        </p:nvSpPr>
        <p:spPr>
          <a:xfrm>
            <a:off x="1376363" y="5791198"/>
            <a:ext cx="13765200" cy="4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g1494fb4fa4a_0_1476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g1494fb4fa4a_0_147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5" name="Google Shape;585;g1494fb4fa4a_0_147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6" name="Google Shape;586;g1494fb4fa4a_0_147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1494fb4fa4a_0_14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494fb4fa4a_0_149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g1494fb4fa4a_0_149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g1494fb4fa4a_0_149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2" name="Google Shape;592;g1494fb4fa4a_0_1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1494fb4fa4a_0_14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g1494fb4fa4a_0_149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" name="Google Shape;595;g1494fb4fa4a_0_149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6" name="Google Shape;596;g1494fb4fa4a_0_1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494fb4fa4a_0_1491"/>
          <p:cNvSpPr txBox="1"/>
          <p:nvPr>
            <p:ph idx="5" type="body"/>
          </p:nvPr>
        </p:nvSpPr>
        <p:spPr>
          <a:xfrm>
            <a:off x="1376362" y="5791198"/>
            <a:ext cx="137643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g1494fb4fa4a_0_1491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g1494fb4fa4a_0_1491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g1494fb4fa4a_0_1491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1" name="Google Shape;601;g1494fb4fa4a_0_149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1494fb4fa4a_0_15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494fb4fa4a_0_15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g1494fb4fa4a_0_150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6" name="Google Shape;606;g1494fb4fa4a_0_150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07" name="Google Shape;607;g1494fb4fa4a_0_1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494fb4fa4a_0_15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g1494fb4fa4a_0_150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0" name="Google Shape;610;g1494fb4fa4a_0_150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11" name="Google Shape;611;g1494fb4fa4a_0_15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494fb4fa4a_0_1506"/>
          <p:cNvSpPr/>
          <p:nvPr>
            <p:ph idx="5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g1494fb4fa4a_0_1506"/>
          <p:cNvSpPr txBox="1"/>
          <p:nvPr>
            <p:ph idx="6" type="body"/>
          </p:nvPr>
        </p:nvSpPr>
        <p:spPr>
          <a:xfrm>
            <a:off x="8134348" y="3863975"/>
            <a:ext cx="7005900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g1494fb4fa4a_0_150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5" name="Google Shape;615;g1494fb4fa4a_0_150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6" name="Google Shape;616;g1494fb4fa4a_0_1506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g1494fb4fa4a_0_150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1494fb4fa4a_0_15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494fb4fa4a_0_15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1" name="Google Shape;621;g1494fb4fa4a_0_15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g1494fb4fa4a_0_15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3" name="Google Shape;623;g1494fb4fa4a_0_1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494fb4fa4a_0_1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g1494fb4fa4a_0_15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g1494fb4fa4a_0_15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7" name="Google Shape;627;g1494fb4fa4a_0_15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494fb4fa4a_0_1522"/>
          <p:cNvSpPr txBox="1"/>
          <p:nvPr>
            <p:ph idx="5" type="body"/>
          </p:nvPr>
        </p:nvSpPr>
        <p:spPr>
          <a:xfrm>
            <a:off x="1376363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g1494fb4fa4a_0_1522"/>
          <p:cNvSpPr/>
          <p:nvPr>
            <p:ph idx="6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Google Shape;630;g1494fb4fa4a_0_1522"/>
          <p:cNvSpPr txBox="1"/>
          <p:nvPr>
            <p:ph idx="7" type="body"/>
          </p:nvPr>
        </p:nvSpPr>
        <p:spPr>
          <a:xfrm>
            <a:off x="8480885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g1494fb4fa4a_0_1522"/>
          <p:cNvSpPr/>
          <p:nvPr>
            <p:ph idx="8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g1494fb4fa4a_0_1522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3" name="Google Shape;633;g1494fb4fa4a_0_1522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g1494fb4fa4a_0_15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35" name="Google Shape;635;g1494fb4fa4a_0_1522"/>
          <p:cNvSpPr txBox="1"/>
          <p:nvPr>
            <p:ph idx="14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1494fb4fa4a_0_15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1494fb4fa4a_0_154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9" name="Google Shape;639;g1494fb4fa4a_0_154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g1494fb4fa4a_0_154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1" name="Google Shape;641;g1494fb4fa4a_0_1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1494fb4fa4a_0_1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g1494fb4fa4a_0_154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4" name="Google Shape;644;g1494fb4fa4a_0_154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5" name="Google Shape;645;g1494fb4fa4a_0_1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494fb4fa4a_0_1540"/>
          <p:cNvSpPr txBox="1"/>
          <p:nvPr>
            <p:ph idx="5" type="body"/>
          </p:nvPr>
        </p:nvSpPr>
        <p:spPr>
          <a:xfrm>
            <a:off x="1376361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g1494fb4fa4a_0_1540"/>
          <p:cNvSpPr/>
          <p:nvPr>
            <p:ph idx="6" type="pic"/>
          </p:nvPr>
        </p:nvSpPr>
        <p:spPr>
          <a:xfrm>
            <a:off x="1376361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g1494fb4fa4a_0_1540"/>
          <p:cNvSpPr txBox="1"/>
          <p:nvPr>
            <p:ph idx="7" type="body"/>
          </p:nvPr>
        </p:nvSpPr>
        <p:spPr>
          <a:xfrm>
            <a:off x="6106955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9" name="Google Shape;649;g1494fb4fa4a_0_1540"/>
          <p:cNvSpPr/>
          <p:nvPr>
            <p:ph idx="8" type="pic"/>
          </p:nvPr>
        </p:nvSpPr>
        <p:spPr>
          <a:xfrm>
            <a:off x="6106955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g1494fb4fa4a_0_1540"/>
          <p:cNvSpPr txBox="1"/>
          <p:nvPr>
            <p:ph idx="9" type="body"/>
          </p:nvPr>
        </p:nvSpPr>
        <p:spPr>
          <a:xfrm>
            <a:off x="10812512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1" name="Google Shape;651;g1494fb4fa4a_0_1540"/>
          <p:cNvSpPr/>
          <p:nvPr>
            <p:ph idx="13" type="pic"/>
          </p:nvPr>
        </p:nvSpPr>
        <p:spPr>
          <a:xfrm>
            <a:off x="10812512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g1494fb4fa4a_0_1540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g1494fb4fa4a_0_1540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g1494fb4fa4a_0_154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55" name="Google Shape;655;g1494fb4fa4a_0_1540"/>
          <p:cNvSpPr txBox="1"/>
          <p:nvPr>
            <p:ph idx="16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1494fb4fa4a_0_15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494fb4fa4a_0_15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g1494fb4fa4a_0_15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g1494fb4fa4a_0_15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1" name="Google Shape;661;g1494fb4fa4a_0_1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494fb4fa4a_0_15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1494fb4fa4a_0_15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4" name="Google Shape;664;g1494fb4fa4a_0_15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5" name="Google Shape;665;g1494fb4fa4a_0_15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494fb4fa4a_0_1560"/>
          <p:cNvSpPr/>
          <p:nvPr/>
        </p:nvSpPr>
        <p:spPr>
          <a:xfrm>
            <a:off x="3737555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494fb4fa4a_0_1560"/>
          <p:cNvSpPr/>
          <p:nvPr/>
        </p:nvSpPr>
        <p:spPr>
          <a:xfrm>
            <a:off x="8658556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494fb4fa4a_0_1560"/>
          <p:cNvSpPr/>
          <p:nvPr/>
        </p:nvSpPr>
        <p:spPr>
          <a:xfrm>
            <a:off x="3737555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494fb4fa4a_0_1560"/>
          <p:cNvSpPr/>
          <p:nvPr/>
        </p:nvSpPr>
        <p:spPr>
          <a:xfrm>
            <a:off x="8658556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494fb4fa4a_0_156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g1494fb4fa4a_0_156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1494fb4fa4a_0_156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g1494fb4fa4a_0_156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1494fb4fa4a_0_1560"/>
          <p:cNvSpPr txBox="1"/>
          <p:nvPr>
            <p:ph idx="5" type="body"/>
          </p:nvPr>
        </p:nvSpPr>
        <p:spPr>
          <a:xfrm>
            <a:off x="3737555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g1494fb4fa4a_0_1560"/>
          <p:cNvSpPr txBox="1"/>
          <p:nvPr>
            <p:ph idx="6" type="body"/>
          </p:nvPr>
        </p:nvSpPr>
        <p:spPr>
          <a:xfrm>
            <a:off x="8658561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6" name="Google Shape;676;g1494fb4fa4a_0_1560"/>
          <p:cNvSpPr txBox="1"/>
          <p:nvPr>
            <p:ph idx="7" type="body"/>
          </p:nvPr>
        </p:nvSpPr>
        <p:spPr>
          <a:xfrm>
            <a:off x="3737555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7" name="Google Shape;677;g1494fb4fa4a_0_1560"/>
          <p:cNvSpPr txBox="1"/>
          <p:nvPr>
            <p:ph idx="8" type="body"/>
          </p:nvPr>
        </p:nvSpPr>
        <p:spPr>
          <a:xfrm>
            <a:off x="8658561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g1494fb4fa4a_0_15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g1494fb4fa4a_0_15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g1494fb4fa4a_0_15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g1494fb4fa4a_0_15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1494fb4fa4a_0_158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4" name="Google Shape;684;g1494fb4fa4a_0_158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g1494fb4fa4a_0_1585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86" name="Google Shape;686;g1494fb4fa4a_0_1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494fb4fa4a_0_15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g1494fb4fa4a_0_1585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9" name="Google Shape;689;g1494fb4fa4a_0_1585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0" name="Google Shape;690;g1494fb4fa4a_0_15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1494fb4fa4a_0_1585"/>
          <p:cNvSpPr/>
          <p:nvPr/>
        </p:nvSpPr>
        <p:spPr>
          <a:xfrm>
            <a:off x="2793176" y="3359426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1494fb4fa4a_0_1585"/>
          <p:cNvSpPr/>
          <p:nvPr/>
        </p:nvSpPr>
        <p:spPr>
          <a:xfrm>
            <a:off x="4214752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494fb4fa4a_0_1585"/>
          <p:cNvSpPr/>
          <p:nvPr/>
        </p:nvSpPr>
        <p:spPr>
          <a:xfrm>
            <a:off x="1371599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1494fb4fa4a_0_1585"/>
          <p:cNvSpPr txBox="1"/>
          <p:nvPr>
            <p:ph idx="5" type="body"/>
          </p:nvPr>
        </p:nvSpPr>
        <p:spPr>
          <a:xfrm>
            <a:off x="2793175" y="3379304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g1494fb4fa4a_0_1585"/>
          <p:cNvSpPr txBox="1"/>
          <p:nvPr>
            <p:ph idx="6" type="body"/>
          </p:nvPr>
        </p:nvSpPr>
        <p:spPr>
          <a:xfrm>
            <a:off x="1371598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g1494fb4fa4a_0_1585"/>
          <p:cNvSpPr txBox="1"/>
          <p:nvPr>
            <p:ph idx="7" type="body"/>
          </p:nvPr>
        </p:nvSpPr>
        <p:spPr>
          <a:xfrm>
            <a:off x="4214752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g1494fb4fa4a_0_1585"/>
          <p:cNvSpPr txBox="1"/>
          <p:nvPr>
            <p:ph idx="8" type="body"/>
          </p:nvPr>
        </p:nvSpPr>
        <p:spPr>
          <a:xfrm>
            <a:off x="8607283" y="3667238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g1494fb4fa4a_0_1585"/>
          <p:cNvSpPr txBox="1"/>
          <p:nvPr>
            <p:ph idx="9" type="body"/>
          </p:nvPr>
        </p:nvSpPr>
        <p:spPr>
          <a:xfrm>
            <a:off x="8607283" y="6040820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9" name="Google Shape;699;g1494fb4fa4a_0_1585"/>
          <p:cNvSpPr txBox="1"/>
          <p:nvPr>
            <p:ph idx="13" type="body"/>
          </p:nvPr>
        </p:nvSpPr>
        <p:spPr>
          <a:xfrm>
            <a:off x="8607283" y="8387359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0" name="Google Shape;700;g1494fb4fa4a_0_1585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1" name="Google Shape;701;g1494fb4fa4a_0_1585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g1494fb4fa4a_0_1585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1494fb4fa4a_0_16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494fb4fa4a_0_16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g1494fb4fa4a_0_16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7" name="Google Shape;707;g1494fb4fa4a_0_16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08" name="Google Shape;708;g1494fb4fa4a_0_1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494fb4fa4a_0_1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g1494fb4fa4a_0_16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g1494fb4fa4a_0_16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12" name="Google Shape;712;g1494fb4fa4a_0_16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g1494fb4fa4a_0_1607"/>
          <p:cNvCxnSpPr>
            <a:stCxn id="714" idx="6"/>
            <a:endCxn id="715" idx="2"/>
          </p:cNvCxnSpPr>
          <p:nvPr/>
        </p:nvCxnSpPr>
        <p:spPr>
          <a:xfrm>
            <a:off x="2636875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1494fb4fa4a_0_1607"/>
          <p:cNvSpPr/>
          <p:nvPr/>
        </p:nvSpPr>
        <p:spPr>
          <a:xfrm>
            <a:off x="2406775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1494fb4fa4a_0_1607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g1494fb4fa4a_0_1607"/>
          <p:cNvSpPr/>
          <p:nvPr/>
        </p:nvSpPr>
        <p:spPr>
          <a:xfrm>
            <a:off x="5128527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g1494fb4fa4a_0_1607"/>
          <p:cNvSpPr/>
          <p:nvPr/>
        </p:nvSpPr>
        <p:spPr>
          <a:xfrm>
            <a:off x="7850279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g1494fb4fa4a_0_1607"/>
          <p:cNvSpPr/>
          <p:nvPr/>
        </p:nvSpPr>
        <p:spPr>
          <a:xfrm>
            <a:off x="10572031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494fb4fa4a_0_1607"/>
          <p:cNvSpPr txBox="1"/>
          <p:nvPr>
            <p:ph idx="5" type="body"/>
          </p:nvPr>
        </p:nvSpPr>
        <p:spPr>
          <a:xfrm>
            <a:off x="1220303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g1494fb4fa4a_0_1607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1494fb4fa4a_0_1607"/>
          <p:cNvSpPr txBox="1"/>
          <p:nvPr>
            <p:ph idx="6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g1494fb4fa4a_0_1607"/>
          <p:cNvSpPr txBox="1"/>
          <p:nvPr>
            <p:ph idx="7" type="body"/>
          </p:nvPr>
        </p:nvSpPr>
        <p:spPr>
          <a:xfrm>
            <a:off x="12110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g1494fb4fa4a_0_1607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494fb4fa4a_0_1607"/>
          <p:cNvSpPr txBox="1"/>
          <p:nvPr>
            <p:ph idx="8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5" name="Google Shape;725;g1494fb4fa4a_0_1607"/>
          <p:cNvSpPr txBox="1"/>
          <p:nvPr>
            <p:ph idx="9" type="body"/>
          </p:nvPr>
        </p:nvSpPr>
        <p:spPr>
          <a:xfrm>
            <a:off x="9392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6" name="Google Shape;726;g1494fb4fa4a_0_1607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1494fb4fa4a_0_1607"/>
          <p:cNvSpPr txBox="1"/>
          <p:nvPr>
            <p:ph idx="13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g1494fb4fa4a_0_1607"/>
          <p:cNvSpPr txBox="1"/>
          <p:nvPr>
            <p:ph idx="14" type="body"/>
          </p:nvPr>
        </p:nvSpPr>
        <p:spPr>
          <a:xfrm>
            <a:off x="66672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g1494fb4fa4a_0_1607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1494fb4fa4a_0_1607"/>
          <p:cNvSpPr txBox="1"/>
          <p:nvPr>
            <p:ph idx="15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g1494fb4fa4a_0_1607"/>
          <p:cNvSpPr txBox="1"/>
          <p:nvPr>
            <p:ph idx="16" type="body"/>
          </p:nvPr>
        </p:nvSpPr>
        <p:spPr>
          <a:xfrm>
            <a:off x="39456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2" name="Google Shape;732;g1494fb4fa4a_0_1607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494fb4fa4a_0_1607"/>
          <p:cNvSpPr txBox="1"/>
          <p:nvPr>
            <p:ph idx="17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34" name="Google Shape;734;g1494fb4fa4a_0_1607"/>
          <p:cNvCxnSpPr>
            <a:stCxn id="720" idx="0"/>
            <a:endCxn id="714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5" name="Google Shape;735;g1494fb4fa4a_0_1607"/>
          <p:cNvCxnSpPr>
            <a:stCxn id="732" idx="0"/>
            <a:endCxn id="716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6" name="Google Shape;736;g1494fb4fa4a_0_1607"/>
          <p:cNvCxnSpPr>
            <a:stCxn id="729" idx="0"/>
            <a:endCxn id="717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7" name="Google Shape;737;g1494fb4fa4a_0_1607"/>
          <p:cNvCxnSpPr>
            <a:stCxn id="726" idx="0"/>
            <a:endCxn id="718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8" name="Google Shape;738;g1494fb4fa4a_0_1607"/>
          <p:cNvCxnSpPr>
            <a:stCxn id="723" idx="0"/>
            <a:endCxn id="715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39" name="Google Shape;739;g1494fb4fa4a_0_1607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g1494fb4fa4a_0_1607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g1494fb4fa4a_0_16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1494fb4fa4a_0_16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1494fb4fa4a_0_164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g1494fb4fa4a_0_164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6" name="Google Shape;746;g1494fb4fa4a_0_164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47" name="Google Shape;747;g1494fb4fa4a_0_1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494fb4fa4a_0_16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g1494fb4fa4a_0_164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0" name="Google Shape;750;g1494fb4fa4a_0_164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1" name="Google Shape;751;g1494fb4fa4a_0_16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1494fb4fa4a_0_1646"/>
          <p:cNvSpPr txBox="1"/>
          <p:nvPr>
            <p:ph idx="5" type="body"/>
          </p:nvPr>
        </p:nvSpPr>
        <p:spPr>
          <a:xfrm>
            <a:off x="1376445" y="5017928"/>
            <a:ext cx="13764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g1494fb4fa4a_0_1646"/>
          <p:cNvSpPr txBox="1"/>
          <p:nvPr>
            <p:ph idx="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g1494fb4fa4a_0_1646"/>
          <p:cNvSpPr txBox="1"/>
          <p:nvPr>
            <p:ph idx="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g1494fb4fa4a_0_164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1494fb4fa4a_0_16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1494fb4fa4a_0_16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g1494fb4fa4a_0_16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g1494fb4fa4a_0_16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1" name="Google Shape;761;g1494fb4fa4a_0_16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494fb4fa4a_0_1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g1494fb4fa4a_0_16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4" name="Google Shape;764;g1494fb4fa4a_0_16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5" name="Google Shape;765;g1494fb4fa4a_0_16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494fb4fa4a_0_1660"/>
          <p:cNvSpPr/>
          <p:nvPr/>
        </p:nvSpPr>
        <p:spPr>
          <a:xfrm>
            <a:off x="943756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1494fb4fa4a_0_1660"/>
          <p:cNvSpPr txBox="1"/>
          <p:nvPr>
            <p:ph idx="5" type="body"/>
          </p:nvPr>
        </p:nvSpPr>
        <p:spPr>
          <a:xfrm>
            <a:off x="943389" y="78241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g1494fb4fa4a_0_1660"/>
          <p:cNvSpPr/>
          <p:nvPr/>
        </p:nvSpPr>
        <p:spPr>
          <a:xfrm rot="5400000">
            <a:off x="5177201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1494fb4fa4a_0_1660"/>
          <p:cNvSpPr/>
          <p:nvPr/>
        </p:nvSpPr>
        <p:spPr>
          <a:xfrm>
            <a:off x="6260763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1494fb4fa4a_0_1660"/>
          <p:cNvSpPr/>
          <p:nvPr/>
        </p:nvSpPr>
        <p:spPr>
          <a:xfrm rot="5400000">
            <a:off x="10475298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1494fb4fa4a_0_1660"/>
          <p:cNvSpPr/>
          <p:nvPr/>
        </p:nvSpPr>
        <p:spPr>
          <a:xfrm>
            <a:off x="11577771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494fb4fa4a_0_1660"/>
          <p:cNvSpPr txBox="1"/>
          <p:nvPr>
            <p:ph idx="6" type="body"/>
          </p:nvPr>
        </p:nvSpPr>
        <p:spPr>
          <a:xfrm>
            <a:off x="1065368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3" name="Google Shape;773;g1494fb4fa4a_0_1660"/>
          <p:cNvSpPr txBox="1"/>
          <p:nvPr>
            <p:ph idx="7" type="body"/>
          </p:nvPr>
        </p:nvSpPr>
        <p:spPr>
          <a:xfrm>
            <a:off x="11697022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g1494fb4fa4a_0_1660"/>
          <p:cNvSpPr txBox="1"/>
          <p:nvPr>
            <p:ph idx="8" type="body"/>
          </p:nvPr>
        </p:nvSpPr>
        <p:spPr>
          <a:xfrm>
            <a:off x="6432874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5" name="Google Shape;775;g1494fb4fa4a_0_16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g1494fb4fa4a_0_16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g1494fb4fa4a_0_16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" name="Google Shape;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34"/>
          <p:cNvGrpSpPr/>
          <p:nvPr/>
        </p:nvGrpSpPr>
        <p:grpSpPr>
          <a:xfrm>
            <a:off x="1274618" y="3629891"/>
            <a:ext cx="3211740" cy="1565564"/>
            <a:chOff x="1274618" y="3629891"/>
            <a:chExt cx="3211740" cy="1565564"/>
          </a:xfrm>
        </p:grpSpPr>
        <p:sp>
          <p:nvSpPr>
            <p:cNvPr id="71" name="Google Shape;71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34"/>
          <p:cNvSpPr txBox="1"/>
          <p:nvPr>
            <p:ph idx="3" type="body"/>
          </p:nvPr>
        </p:nvSpPr>
        <p:spPr>
          <a:xfrm>
            <a:off x="1274618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4" name="Google Shape;74;p34"/>
          <p:cNvGrpSpPr/>
          <p:nvPr/>
        </p:nvGrpSpPr>
        <p:grpSpPr>
          <a:xfrm>
            <a:off x="4936461" y="3629891"/>
            <a:ext cx="3211740" cy="1565564"/>
            <a:chOff x="1274618" y="3629891"/>
            <a:chExt cx="3211740" cy="1565564"/>
          </a:xfrm>
        </p:grpSpPr>
        <p:sp>
          <p:nvSpPr>
            <p:cNvPr id="75" name="Google Shape;75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34"/>
          <p:cNvSpPr txBox="1"/>
          <p:nvPr>
            <p:ph idx="4" type="body"/>
          </p:nvPr>
        </p:nvSpPr>
        <p:spPr>
          <a:xfrm>
            <a:off x="4936416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8" name="Google Shape;78;p34"/>
          <p:cNvGrpSpPr/>
          <p:nvPr/>
        </p:nvGrpSpPr>
        <p:grpSpPr>
          <a:xfrm>
            <a:off x="8598304" y="3629891"/>
            <a:ext cx="3211740" cy="1565564"/>
            <a:chOff x="1274618" y="3629891"/>
            <a:chExt cx="3211740" cy="1565564"/>
          </a:xfrm>
        </p:grpSpPr>
        <p:sp>
          <p:nvSpPr>
            <p:cNvPr id="79" name="Google Shape;79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34"/>
          <p:cNvSpPr txBox="1"/>
          <p:nvPr>
            <p:ph idx="5" type="body"/>
          </p:nvPr>
        </p:nvSpPr>
        <p:spPr>
          <a:xfrm>
            <a:off x="8598214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4"/>
          <p:cNvSpPr/>
          <p:nvPr/>
        </p:nvSpPr>
        <p:spPr>
          <a:xfrm>
            <a:off x="12260011" y="3629891"/>
            <a:ext cx="2880000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4"/>
          <p:cNvSpPr txBox="1"/>
          <p:nvPr>
            <p:ph idx="6" type="body"/>
          </p:nvPr>
        </p:nvSpPr>
        <p:spPr>
          <a:xfrm>
            <a:off x="12260011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4"/>
          <p:cNvSpPr txBox="1"/>
          <p:nvPr>
            <p:ph idx="7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idx="8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34"/>
          <p:cNvSpPr txBox="1"/>
          <p:nvPr>
            <p:ph idx="9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4"/>
          <p:cNvSpPr txBox="1"/>
          <p:nvPr>
            <p:ph idx="13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494fb4fa4a_0_1682"/>
          <p:cNvSpPr/>
          <p:nvPr/>
        </p:nvSpPr>
        <p:spPr>
          <a:xfrm>
            <a:off x="8797768" y="464473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1494fb4fa4a_0_1682"/>
          <p:cNvSpPr txBox="1"/>
          <p:nvPr>
            <p:ph idx="1" type="body"/>
          </p:nvPr>
        </p:nvSpPr>
        <p:spPr>
          <a:xfrm>
            <a:off x="8939845" y="4764860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1" name="Google Shape;781;g1494fb4fa4a_0_16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494fb4fa4a_0_1682"/>
          <p:cNvSpPr txBox="1"/>
          <p:nvPr>
            <p:ph idx="2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3" name="Google Shape;783;g1494fb4fa4a_0_1682"/>
          <p:cNvSpPr txBox="1"/>
          <p:nvPr>
            <p:ph idx="3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g1494fb4fa4a_0_1682"/>
          <p:cNvSpPr txBox="1"/>
          <p:nvPr>
            <p:ph idx="4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5" name="Google Shape;785;g1494fb4fa4a_0_1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1494fb4fa4a_0_1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g1494fb4fa4a_0_168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8" name="Google Shape;788;g1494fb4fa4a_0_1682"/>
          <p:cNvSpPr txBox="1"/>
          <p:nvPr>
            <p:ph idx="5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9" name="Google Shape;789;g1494fb4fa4a_0_1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1494fb4fa4a_0_1682"/>
          <p:cNvSpPr/>
          <p:nvPr/>
        </p:nvSpPr>
        <p:spPr>
          <a:xfrm>
            <a:off x="943756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1494fb4fa4a_0_1682"/>
          <p:cNvSpPr txBox="1"/>
          <p:nvPr>
            <p:ph idx="6" type="body"/>
          </p:nvPr>
        </p:nvSpPr>
        <p:spPr>
          <a:xfrm>
            <a:off x="943389" y="76877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g1494fb4fa4a_0_1682"/>
          <p:cNvSpPr/>
          <p:nvPr/>
        </p:nvSpPr>
        <p:spPr>
          <a:xfrm rot="5400000">
            <a:off x="3899243" y="572230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g1494fb4fa4a_0_1682"/>
          <p:cNvSpPr/>
          <p:nvPr/>
        </p:nvSpPr>
        <p:spPr>
          <a:xfrm>
            <a:off x="4870762" y="4663676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1494fb4fa4a_0_1682"/>
          <p:cNvSpPr/>
          <p:nvPr/>
        </p:nvSpPr>
        <p:spPr>
          <a:xfrm rot="5400000">
            <a:off x="11806236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1494fb4fa4a_0_1682"/>
          <p:cNvSpPr/>
          <p:nvPr/>
        </p:nvSpPr>
        <p:spPr>
          <a:xfrm>
            <a:off x="12724775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1494fb4fa4a_0_1682"/>
          <p:cNvSpPr txBox="1"/>
          <p:nvPr>
            <p:ph idx="7" type="body"/>
          </p:nvPr>
        </p:nvSpPr>
        <p:spPr>
          <a:xfrm>
            <a:off x="1065368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7" name="Google Shape;797;g1494fb4fa4a_0_1682"/>
          <p:cNvSpPr txBox="1"/>
          <p:nvPr>
            <p:ph idx="8" type="body"/>
          </p:nvPr>
        </p:nvSpPr>
        <p:spPr>
          <a:xfrm>
            <a:off x="1284402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8" name="Google Shape;798;g1494fb4fa4a_0_1682"/>
          <p:cNvSpPr txBox="1"/>
          <p:nvPr>
            <p:ph idx="9" type="body"/>
          </p:nvPr>
        </p:nvSpPr>
        <p:spPr>
          <a:xfrm>
            <a:off x="499689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9" name="Google Shape;799;g1494fb4fa4a_0_1682"/>
          <p:cNvSpPr/>
          <p:nvPr/>
        </p:nvSpPr>
        <p:spPr>
          <a:xfrm rot="5400000">
            <a:off x="7875337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1494fb4fa4a_0_1682"/>
          <p:cNvSpPr txBox="1"/>
          <p:nvPr>
            <p:ph idx="13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g1494fb4fa4a_0_1682"/>
          <p:cNvSpPr txBox="1"/>
          <p:nvPr>
            <p:ph idx="14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g1494fb4fa4a_0_168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1494fb4fa4a_0_17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1494fb4fa4a_0_17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g1494fb4fa4a_0_17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g1494fb4fa4a_0_17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08" name="Google Shape;808;g1494fb4fa4a_0_1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1494fb4fa4a_0_17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0" name="Google Shape;810;g1494fb4fa4a_0_17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1" name="Google Shape;811;g1494fb4fa4a_0_17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12" name="Google Shape;812;g1494fb4fa4a_0_17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1494fb4fa4a_0_1707"/>
          <p:cNvSpPr/>
          <p:nvPr/>
        </p:nvSpPr>
        <p:spPr>
          <a:xfrm>
            <a:off x="1274618" y="3629891"/>
            <a:ext cx="38475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1494fb4fa4a_0_1707"/>
          <p:cNvSpPr txBox="1"/>
          <p:nvPr>
            <p:ph idx="5" type="body"/>
          </p:nvPr>
        </p:nvSpPr>
        <p:spPr>
          <a:xfrm>
            <a:off x="1274619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g1494fb4fa4a_0_1707"/>
          <p:cNvSpPr/>
          <p:nvPr/>
        </p:nvSpPr>
        <p:spPr>
          <a:xfrm>
            <a:off x="6283409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1494fb4fa4a_0_1707"/>
          <p:cNvSpPr txBox="1"/>
          <p:nvPr>
            <p:ph idx="6" type="body"/>
          </p:nvPr>
        </p:nvSpPr>
        <p:spPr>
          <a:xfrm>
            <a:off x="6282951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g1494fb4fa4a_0_1707"/>
          <p:cNvSpPr/>
          <p:nvPr/>
        </p:nvSpPr>
        <p:spPr>
          <a:xfrm>
            <a:off x="11292841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1494fb4fa4a_0_1707"/>
          <p:cNvSpPr txBox="1"/>
          <p:nvPr>
            <p:ph idx="7" type="body"/>
          </p:nvPr>
        </p:nvSpPr>
        <p:spPr>
          <a:xfrm>
            <a:off x="11292752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g1494fb4fa4a_0_1707"/>
          <p:cNvSpPr txBox="1"/>
          <p:nvPr>
            <p:ph idx="8" type="body"/>
          </p:nvPr>
        </p:nvSpPr>
        <p:spPr>
          <a:xfrm>
            <a:off x="1274618" y="3629891"/>
            <a:ext cx="38475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g1494fb4fa4a_0_1707"/>
          <p:cNvSpPr txBox="1"/>
          <p:nvPr>
            <p:ph idx="9" type="body"/>
          </p:nvPr>
        </p:nvSpPr>
        <p:spPr>
          <a:xfrm>
            <a:off x="112927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g1494fb4fa4a_0_1707"/>
          <p:cNvSpPr txBox="1"/>
          <p:nvPr>
            <p:ph idx="13" type="body"/>
          </p:nvPr>
        </p:nvSpPr>
        <p:spPr>
          <a:xfrm>
            <a:off x="62829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g1494fb4fa4a_0_1707"/>
          <p:cNvSpPr/>
          <p:nvPr/>
        </p:nvSpPr>
        <p:spPr>
          <a:xfrm rot="5400000">
            <a:off x="5485821" y="729419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g1494fb4fa4a_0_1707"/>
          <p:cNvSpPr/>
          <p:nvPr/>
        </p:nvSpPr>
        <p:spPr>
          <a:xfrm rot="5400000">
            <a:off x="10496232" y="731875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g1494fb4fa4a_0_1707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g1494fb4fa4a_0_1707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g1494fb4fa4a_0_17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1494fb4fa4a_0_17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1494fb4fa4a_0_173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0" name="Google Shape;830;g1494fb4fa4a_0_173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g1494fb4fa4a_0_173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2" name="Google Shape;832;g1494fb4fa4a_0_17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1494fb4fa4a_0_17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g1494fb4fa4a_0_173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5" name="Google Shape;835;g1494fb4fa4a_0_173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6" name="Google Shape;836;g1494fb4fa4a_0_17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494fb4fa4a_0_1731"/>
          <p:cNvSpPr/>
          <p:nvPr/>
        </p:nvSpPr>
        <p:spPr>
          <a:xfrm>
            <a:off x="11045964" y="4270186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1494fb4fa4a_0_1731"/>
          <p:cNvSpPr/>
          <p:nvPr/>
        </p:nvSpPr>
        <p:spPr>
          <a:xfrm>
            <a:off x="6208780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1494fb4fa4a_0_1731"/>
          <p:cNvSpPr/>
          <p:nvPr/>
        </p:nvSpPr>
        <p:spPr>
          <a:xfrm>
            <a:off x="1371599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1494fb4fa4a_0_1731"/>
          <p:cNvSpPr txBox="1"/>
          <p:nvPr>
            <p:ph idx="5" type="body"/>
          </p:nvPr>
        </p:nvSpPr>
        <p:spPr>
          <a:xfrm>
            <a:off x="1371598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g1494fb4fa4a_0_1731"/>
          <p:cNvSpPr txBox="1"/>
          <p:nvPr>
            <p:ph idx="6" type="body"/>
          </p:nvPr>
        </p:nvSpPr>
        <p:spPr>
          <a:xfrm>
            <a:off x="1371596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2" name="Google Shape;842;g1494fb4fa4a_0_1731"/>
          <p:cNvSpPr txBox="1"/>
          <p:nvPr>
            <p:ph idx="7" type="body"/>
          </p:nvPr>
        </p:nvSpPr>
        <p:spPr>
          <a:xfrm>
            <a:off x="6208777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3" name="Google Shape;843;g1494fb4fa4a_0_1731"/>
          <p:cNvSpPr txBox="1"/>
          <p:nvPr>
            <p:ph idx="8" type="body"/>
          </p:nvPr>
        </p:nvSpPr>
        <p:spPr>
          <a:xfrm>
            <a:off x="6208775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4" name="Google Shape;844;g1494fb4fa4a_0_1731"/>
          <p:cNvSpPr txBox="1"/>
          <p:nvPr>
            <p:ph idx="9" type="body"/>
          </p:nvPr>
        </p:nvSpPr>
        <p:spPr>
          <a:xfrm>
            <a:off x="11045963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5" name="Google Shape;845;g1494fb4fa4a_0_1731"/>
          <p:cNvSpPr txBox="1"/>
          <p:nvPr>
            <p:ph idx="13" type="body"/>
          </p:nvPr>
        </p:nvSpPr>
        <p:spPr>
          <a:xfrm>
            <a:off x="11045961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6" name="Google Shape;846;g1494fb4fa4a_0_1731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7" name="Google Shape;847;g1494fb4fa4a_0_1731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8" name="Google Shape;848;g1494fb4fa4a_0_173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1494fb4fa4a_0_17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1494fb4fa4a_0_175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g1494fb4fa4a_0_175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g1494fb4fa4a_0_175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4" name="Google Shape;854;g1494fb4fa4a_0_17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494fb4fa4a_0_17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6" name="Google Shape;856;g1494fb4fa4a_0_175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7" name="Google Shape;857;g1494fb4fa4a_0_175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8" name="Google Shape;858;g1494fb4fa4a_0_17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1494fb4fa4a_0_1753"/>
          <p:cNvSpPr/>
          <p:nvPr/>
        </p:nvSpPr>
        <p:spPr>
          <a:xfrm>
            <a:off x="1763136" y="8441908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1494fb4fa4a_0_1753"/>
          <p:cNvSpPr txBox="1"/>
          <p:nvPr>
            <p:ph idx="5" type="body"/>
          </p:nvPr>
        </p:nvSpPr>
        <p:spPr>
          <a:xfrm>
            <a:off x="1763136" y="8613619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1" name="Google Shape;861;g1494fb4fa4a_0_1753"/>
          <p:cNvSpPr txBox="1"/>
          <p:nvPr>
            <p:ph idx="6" type="body"/>
          </p:nvPr>
        </p:nvSpPr>
        <p:spPr>
          <a:xfrm>
            <a:off x="6559112" y="8998060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2" name="Google Shape;862;g1494fb4fa4a_0_1753"/>
          <p:cNvSpPr txBox="1"/>
          <p:nvPr>
            <p:ph idx="7" type="body"/>
          </p:nvPr>
        </p:nvSpPr>
        <p:spPr>
          <a:xfrm>
            <a:off x="6559112" y="8394989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3" name="Google Shape;863;g1494fb4fa4a_0_1753"/>
          <p:cNvSpPr/>
          <p:nvPr/>
        </p:nvSpPr>
        <p:spPr>
          <a:xfrm>
            <a:off x="4579930" y="6739821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1494fb4fa4a_0_1753"/>
          <p:cNvSpPr txBox="1"/>
          <p:nvPr>
            <p:ph idx="8" type="body"/>
          </p:nvPr>
        </p:nvSpPr>
        <p:spPr>
          <a:xfrm>
            <a:off x="4579930" y="6911532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5" name="Google Shape;865;g1494fb4fa4a_0_1753"/>
          <p:cNvSpPr txBox="1"/>
          <p:nvPr>
            <p:ph idx="9" type="body"/>
          </p:nvPr>
        </p:nvSpPr>
        <p:spPr>
          <a:xfrm>
            <a:off x="9375906" y="7295973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g1494fb4fa4a_0_1753"/>
          <p:cNvSpPr txBox="1"/>
          <p:nvPr>
            <p:ph idx="13" type="body"/>
          </p:nvPr>
        </p:nvSpPr>
        <p:spPr>
          <a:xfrm>
            <a:off x="9375906" y="6692902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7" name="Google Shape;867;g1494fb4fa4a_0_1753"/>
          <p:cNvSpPr/>
          <p:nvPr/>
        </p:nvSpPr>
        <p:spPr>
          <a:xfrm>
            <a:off x="7375029" y="4980834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1494fb4fa4a_0_1753"/>
          <p:cNvSpPr txBox="1"/>
          <p:nvPr>
            <p:ph idx="14" type="body"/>
          </p:nvPr>
        </p:nvSpPr>
        <p:spPr>
          <a:xfrm>
            <a:off x="7375029" y="5152545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g1494fb4fa4a_0_1753"/>
          <p:cNvSpPr txBox="1"/>
          <p:nvPr>
            <p:ph idx="15" type="body"/>
          </p:nvPr>
        </p:nvSpPr>
        <p:spPr>
          <a:xfrm>
            <a:off x="12171005" y="5536986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0" name="Google Shape;870;g1494fb4fa4a_0_1753"/>
          <p:cNvSpPr txBox="1"/>
          <p:nvPr>
            <p:ph idx="16" type="body"/>
          </p:nvPr>
        </p:nvSpPr>
        <p:spPr>
          <a:xfrm>
            <a:off x="12171005" y="4933915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1" name="Google Shape;871;g1494fb4fa4a_0_1753"/>
          <p:cNvSpPr/>
          <p:nvPr/>
        </p:nvSpPr>
        <p:spPr>
          <a:xfrm>
            <a:off x="10170128" y="3345426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1494fb4fa4a_0_1753"/>
          <p:cNvSpPr txBox="1"/>
          <p:nvPr>
            <p:ph idx="17" type="body"/>
          </p:nvPr>
        </p:nvSpPr>
        <p:spPr>
          <a:xfrm>
            <a:off x="10170128" y="3517137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g1494fb4fa4a_0_1753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g1494fb4fa4a_0_1753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g1494fb4fa4a_0_1753"/>
          <p:cNvSpPr/>
          <p:nvPr/>
        </p:nvSpPr>
        <p:spPr>
          <a:xfrm>
            <a:off x="10365769" y="449065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1494fb4fa4a_0_1753"/>
          <p:cNvSpPr/>
          <p:nvPr/>
        </p:nvSpPr>
        <p:spPr>
          <a:xfrm>
            <a:off x="7549997" y="614528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1494fb4fa4a_0_1753"/>
          <p:cNvSpPr/>
          <p:nvPr/>
        </p:nvSpPr>
        <p:spPr>
          <a:xfrm>
            <a:off x="4734225" y="7901510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g1494fb4fa4a_0_175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g1494fb4fa4a_0_17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494fb4fa4a_0_17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2" name="Google Shape;882;g1494fb4fa4a_0_17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3" name="Google Shape;883;g1494fb4fa4a_0_17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4" name="Google Shape;884;g1494fb4fa4a_0_17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1494fb4fa4a_0_17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g1494fb4fa4a_0_17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7" name="Google Shape;887;g1494fb4fa4a_0_17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8" name="Google Shape;888;g1494fb4fa4a_0_17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1494fb4fa4a_0_1783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g1494fb4fa4a_0_17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g1494fb4fa4a_0_1783"/>
          <p:cNvSpPr txBox="1"/>
          <p:nvPr>
            <p:ph idx="7" type="body"/>
          </p:nvPr>
        </p:nvSpPr>
        <p:spPr>
          <a:xfrm>
            <a:off x="1376363" y="8042290"/>
            <a:ext cx="137643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g1494fb4fa4a_0_1783"/>
          <p:cNvSpPr/>
          <p:nvPr>
            <p:ph idx="8" type="pic"/>
          </p:nvPr>
        </p:nvSpPr>
        <p:spPr>
          <a:xfrm>
            <a:off x="1376361" y="3987126"/>
            <a:ext cx="137643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893" name="Google Shape;893;g1494fb4fa4a_0_17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94" name="Google Shape;894;g1494fb4fa4a_0_1783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g1494fb4fa4a_0_17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494fb4fa4a_0_179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g1494fb4fa4a_0_179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g1494fb4fa4a_0_179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0" name="Google Shape;900;g1494fb4fa4a_0_1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1494fb4fa4a_0_17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g1494fb4fa4a_0_179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3" name="Google Shape;903;g1494fb4fa4a_0_179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4" name="Google Shape;904;g1494fb4fa4a_0_17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1494fb4fa4a_0_179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g1494fb4fa4a_0_179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g1494fb4fa4a_0_1799"/>
          <p:cNvSpPr/>
          <p:nvPr/>
        </p:nvSpPr>
        <p:spPr>
          <a:xfrm>
            <a:off x="4202009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1494fb4fa4a_0_1799"/>
          <p:cNvSpPr txBox="1"/>
          <p:nvPr>
            <p:ph idx="7" type="body"/>
          </p:nvPr>
        </p:nvSpPr>
        <p:spPr>
          <a:xfrm>
            <a:off x="943389" y="8349526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g1494fb4fa4a_0_1799"/>
          <p:cNvSpPr/>
          <p:nvPr/>
        </p:nvSpPr>
        <p:spPr>
          <a:xfrm>
            <a:off x="8659328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1494fb4fa4a_0_1799"/>
          <p:cNvSpPr txBox="1"/>
          <p:nvPr>
            <p:ph idx="8" type="body"/>
          </p:nvPr>
        </p:nvSpPr>
        <p:spPr>
          <a:xfrm>
            <a:off x="4202008" y="3573615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g1494fb4fa4a_0_1799"/>
          <p:cNvSpPr txBox="1"/>
          <p:nvPr>
            <p:ph idx="9" type="body"/>
          </p:nvPr>
        </p:nvSpPr>
        <p:spPr>
          <a:xfrm>
            <a:off x="8659327" y="3573614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g1494fb4fa4a_0_1799"/>
          <p:cNvSpPr/>
          <p:nvPr>
            <p:ph idx="13" type="pic"/>
          </p:nvPr>
        </p:nvSpPr>
        <p:spPr>
          <a:xfrm>
            <a:off x="4904632" y="4940590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g1494fb4fa4a_0_1799"/>
          <p:cNvSpPr/>
          <p:nvPr>
            <p:ph idx="14" type="pic"/>
          </p:nvPr>
        </p:nvSpPr>
        <p:spPr>
          <a:xfrm>
            <a:off x="9361951" y="4952185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g1494fb4fa4a_0_179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494fb4fa4a_0_1819"/>
          <p:cNvSpPr/>
          <p:nvPr/>
        </p:nvSpPr>
        <p:spPr>
          <a:xfrm>
            <a:off x="1975370" y="6691603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7" name="Google Shape;917;g1494fb4fa4a_0_18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1494fb4fa4a_0_181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g1494fb4fa4a_0_181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g1494fb4fa4a_0_181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1" name="Google Shape;921;g1494fb4fa4a_0_1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1494fb4fa4a_0_18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3" name="Google Shape;923;g1494fb4fa4a_0_181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4" name="Google Shape;924;g1494fb4fa4a_0_181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5" name="Google Shape;925;g1494fb4fa4a_0_18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g1494fb4fa4a_0_181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g1494fb4fa4a_0_181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g1494fb4fa4a_0_1819"/>
          <p:cNvSpPr/>
          <p:nvPr/>
        </p:nvSpPr>
        <p:spPr>
          <a:xfrm>
            <a:off x="8305290" y="6684691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g1494fb4fa4a_0_1819"/>
          <p:cNvSpPr/>
          <p:nvPr/>
        </p:nvSpPr>
        <p:spPr>
          <a:xfrm>
            <a:off x="830529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1494fb4fa4a_0_1819"/>
          <p:cNvSpPr/>
          <p:nvPr/>
        </p:nvSpPr>
        <p:spPr>
          <a:xfrm>
            <a:off x="197537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1494fb4fa4a_0_1819"/>
          <p:cNvSpPr/>
          <p:nvPr/>
        </p:nvSpPr>
        <p:spPr>
          <a:xfrm>
            <a:off x="6427703" y="4706609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1494fb4fa4a_0_1819"/>
          <p:cNvSpPr txBox="1"/>
          <p:nvPr>
            <p:ph idx="7" type="body"/>
          </p:nvPr>
        </p:nvSpPr>
        <p:spPr>
          <a:xfrm>
            <a:off x="7130325" y="7167766"/>
            <a:ext cx="2157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g1494fb4fa4a_0_1819"/>
          <p:cNvSpPr/>
          <p:nvPr>
            <p:ph idx="8" type="pic"/>
          </p:nvPr>
        </p:nvSpPr>
        <p:spPr>
          <a:xfrm>
            <a:off x="7130326" y="5218102"/>
            <a:ext cx="2157900" cy="1923300"/>
          </a:xfrm>
          <a:prstGeom prst="rect">
            <a:avLst/>
          </a:prstGeom>
          <a:noFill/>
          <a:ln>
            <a:noFill/>
          </a:ln>
        </p:spPr>
      </p:sp>
      <p:sp>
        <p:nvSpPr>
          <p:cNvPr id="934" name="Google Shape;934;g1494fb4fa4a_0_1819"/>
          <p:cNvSpPr txBox="1"/>
          <p:nvPr>
            <p:ph idx="9" type="body"/>
          </p:nvPr>
        </p:nvSpPr>
        <p:spPr>
          <a:xfrm>
            <a:off x="1988535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g1494fb4fa4a_0_1819"/>
          <p:cNvSpPr txBox="1"/>
          <p:nvPr>
            <p:ph idx="13" type="body"/>
          </p:nvPr>
        </p:nvSpPr>
        <p:spPr>
          <a:xfrm>
            <a:off x="8314179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g1494fb4fa4a_0_1819"/>
          <p:cNvSpPr txBox="1"/>
          <p:nvPr>
            <p:ph idx="14" type="body"/>
          </p:nvPr>
        </p:nvSpPr>
        <p:spPr>
          <a:xfrm>
            <a:off x="8314179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g1494fb4fa4a_0_1819"/>
          <p:cNvSpPr txBox="1"/>
          <p:nvPr>
            <p:ph idx="15" type="body"/>
          </p:nvPr>
        </p:nvSpPr>
        <p:spPr>
          <a:xfrm>
            <a:off x="1988535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g1494fb4fa4a_0_1819"/>
          <p:cNvSpPr txBox="1"/>
          <p:nvPr>
            <p:ph idx="16" type="body"/>
          </p:nvPr>
        </p:nvSpPr>
        <p:spPr>
          <a:xfrm>
            <a:off x="2668423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g1494fb4fa4a_0_1819"/>
          <p:cNvSpPr txBox="1"/>
          <p:nvPr>
            <p:ph idx="17" type="body"/>
          </p:nvPr>
        </p:nvSpPr>
        <p:spPr>
          <a:xfrm>
            <a:off x="8998344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g1494fb4fa4a_0_1819"/>
          <p:cNvSpPr txBox="1"/>
          <p:nvPr>
            <p:ph idx="18" type="body"/>
          </p:nvPr>
        </p:nvSpPr>
        <p:spPr>
          <a:xfrm>
            <a:off x="9192502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1" name="Google Shape;941;g1494fb4fa4a_0_1819"/>
          <p:cNvSpPr txBox="1"/>
          <p:nvPr>
            <p:ph idx="19" type="body"/>
          </p:nvPr>
        </p:nvSpPr>
        <p:spPr>
          <a:xfrm>
            <a:off x="2674887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g1494fb4fa4a_0_181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4" name="Google Shape;944;g1494fb4fa4a_0_1847"/>
          <p:cNvCxnSpPr/>
          <p:nvPr/>
        </p:nvCxnSpPr>
        <p:spPr>
          <a:xfrm>
            <a:off x="7095559" y="9048832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5" name="Google Shape;945;g1494fb4fa4a_0_1847"/>
          <p:cNvCxnSpPr/>
          <p:nvPr/>
        </p:nvCxnSpPr>
        <p:spPr>
          <a:xfrm>
            <a:off x="6515383" y="75060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6" name="Google Shape;946;g1494fb4fa4a_0_1847"/>
          <p:cNvCxnSpPr/>
          <p:nvPr/>
        </p:nvCxnSpPr>
        <p:spPr>
          <a:xfrm>
            <a:off x="5935208" y="596333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7" name="Google Shape;947;g1494fb4fa4a_0_1847"/>
          <p:cNvCxnSpPr/>
          <p:nvPr/>
        </p:nvCxnSpPr>
        <p:spPr>
          <a:xfrm>
            <a:off x="5355033" y="44205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948" name="Google Shape;948;g1494fb4fa4a_0_1847"/>
          <p:cNvGrpSpPr/>
          <p:nvPr/>
        </p:nvGrpSpPr>
        <p:grpSpPr>
          <a:xfrm>
            <a:off x="1367535" y="3559563"/>
            <a:ext cx="7264238" cy="6483996"/>
            <a:chOff x="1926703" y="4375015"/>
            <a:chExt cx="6693300" cy="5974381"/>
          </a:xfrm>
        </p:grpSpPr>
        <p:sp>
          <p:nvSpPr>
            <p:cNvPr id="949" name="Google Shape;949;g1494fb4fa4a_0_1847"/>
            <p:cNvSpPr/>
            <p:nvPr/>
          </p:nvSpPr>
          <p:spPr>
            <a:xfrm>
              <a:off x="4621700" y="4375015"/>
              <a:ext cx="1303200" cy="1185600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g1494fb4fa4a_0_1847"/>
            <p:cNvSpPr/>
            <p:nvPr/>
          </p:nvSpPr>
          <p:spPr>
            <a:xfrm>
              <a:off x="1926703" y="8787896"/>
              <a:ext cx="6693300" cy="156150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g1494fb4fa4a_0_1847"/>
            <p:cNvSpPr/>
            <p:nvPr/>
          </p:nvSpPr>
          <p:spPr>
            <a:xfrm>
              <a:off x="2826191" y="7185873"/>
              <a:ext cx="4894200" cy="156150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g1494fb4fa4a_0_1847"/>
            <p:cNvSpPr/>
            <p:nvPr/>
          </p:nvSpPr>
          <p:spPr>
            <a:xfrm>
              <a:off x="3726892" y="5583850"/>
              <a:ext cx="3093000" cy="156150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3" name="Google Shape;953;g1494fb4fa4a_0_18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1494fb4fa4a_0_184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5" name="Google Shape;955;g1494fb4fa4a_0_184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g1494fb4fa4a_0_184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7" name="Google Shape;957;g1494fb4fa4a_0_1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g1494fb4fa4a_0_18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9" name="Google Shape;959;g1494fb4fa4a_0_184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0" name="Google Shape;960;g1494fb4fa4a_0_184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61" name="Google Shape;961;g1494fb4fa4a_0_18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1494fb4fa4a_0_184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63" name="Google Shape;963;g1494fb4fa4a_0_184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g1494fb4fa4a_0_184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5" name="Google Shape;965;g1494fb4fa4a_0_1847"/>
          <p:cNvSpPr txBox="1"/>
          <p:nvPr>
            <p:ph idx="7" type="body"/>
          </p:nvPr>
        </p:nvSpPr>
        <p:spPr>
          <a:xfrm>
            <a:off x="4083485" y="5432250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6" name="Google Shape;966;g1494fb4fa4a_0_1847"/>
          <p:cNvSpPr txBox="1"/>
          <p:nvPr>
            <p:ph idx="8" type="body"/>
          </p:nvPr>
        </p:nvSpPr>
        <p:spPr>
          <a:xfrm>
            <a:off x="4083485" y="408715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7" name="Google Shape;967;g1494fb4fa4a_0_1847"/>
          <p:cNvSpPr txBox="1"/>
          <p:nvPr>
            <p:ph idx="9" type="body"/>
          </p:nvPr>
        </p:nvSpPr>
        <p:spPr>
          <a:xfrm>
            <a:off x="4083485" y="707430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g1494fb4fa4a_0_1847"/>
          <p:cNvSpPr txBox="1"/>
          <p:nvPr>
            <p:ph idx="13" type="body"/>
          </p:nvPr>
        </p:nvSpPr>
        <p:spPr>
          <a:xfrm>
            <a:off x="4083485" y="8769015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g1494fb4fa4a_0_1847"/>
          <p:cNvSpPr txBox="1"/>
          <p:nvPr>
            <p:ph idx="14" type="body"/>
          </p:nvPr>
        </p:nvSpPr>
        <p:spPr>
          <a:xfrm>
            <a:off x="7507374" y="4062432"/>
            <a:ext cx="7467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g1494fb4fa4a_0_1847"/>
          <p:cNvSpPr txBox="1"/>
          <p:nvPr>
            <p:ph idx="15" type="body"/>
          </p:nvPr>
        </p:nvSpPr>
        <p:spPr>
          <a:xfrm>
            <a:off x="8101533" y="5588530"/>
            <a:ext cx="6911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g1494fb4fa4a_0_1847"/>
          <p:cNvSpPr txBox="1"/>
          <p:nvPr>
            <p:ph idx="16" type="body"/>
          </p:nvPr>
        </p:nvSpPr>
        <p:spPr>
          <a:xfrm>
            <a:off x="8631378" y="7114628"/>
            <a:ext cx="629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g1494fb4fa4a_0_1847"/>
          <p:cNvSpPr txBox="1"/>
          <p:nvPr>
            <p:ph idx="17" type="body"/>
          </p:nvPr>
        </p:nvSpPr>
        <p:spPr>
          <a:xfrm>
            <a:off x="9294756" y="8640726"/>
            <a:ext cx="5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g1494fb4fa4a_0_18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1494fb4fa4a_0_18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g1494fb4fa4a_0_18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g1494fb4fa4a_0_187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78" name="Google Shape;978;g1494fb4fa4a_0_18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1494fb4fa4a_0_18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g1494fb4fa4a_0_187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1" name="Google Shape;981;g1494fb4fa4a_0_187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82" name="Google Shape;982;g1494fb4fa4a_0_18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1494fb4fa4a_0_187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84" name="Google Shape;984;g1494fb4fa4a_0_187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g1494fb4fa4a_0_187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6" name="Google Shape;986;g1494fb4fa4a_0_1877"/>
          <p:cNvSpPr/>
          <p:nvPr/>
        </p:nvSpPr>
        <p:spPr>
          <a:xfrm>
            <a:off x="1359820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1494fb4fa4a_0_1877"/>
          <p:cNvSpPr txBox="1"/>
          <p:nvPr>
            <p:ph idx="7" type="body"/>
          </p:nvPr>
        </p:nvSpPr>
        <p:spPr>
          <a:xfrm>
            <a:off x="1348642" y="3163164"/>
            <a:ext cx="310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g1494fb4fa4a_0_1877"/>
          <p:cNvSpPr/>
          <p:nvPr/>
        </p:nvSpPr>
        <p:spPr>
          <a:xfrm>
            <a:off x="12034412" y="3170819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1494fb4fa4a_0_1877"/>
          <p:cNvSpPr txBox="1"/>
          <p:nvPr>
            <p:ph idx="8" type="body"/>
          </p:nvPr>
        </p:nvSpPr>
        <p:spPr>
          <a:xfrm>
            <a:off x="12055760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0" name="Google Shape;990;g1494fb4fa4a_0_1877"/>
          <p:cNvSpPr/>
          <p:nvPr/>
        </p:nvSpPr>
        <p:spPr>
          <a:xfrm>
            <a:off x="8476214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1494fb4fa4a_0_1877"/>
          <p:cNvSpPr txBox="1"/>
          <p:nvPr>
            <p:ph idx="9" type="body"/>
          </p:nvPr>
        </p:nvSpPr>
        <p:spPr>
          <a:xfrm>
            <a:off x="8497569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g1494fb4fa4a_0_1877"/>
          <p:cNvSpPr/>
          <p:nvPr/>
        </p:nvSpPr>
        <p:spPr>
          <a:xfrm>
            <a:off x="4918017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1494fb4fa4a_0_1877"/>
          <p:cNvSpPr txBox="1"/>
          <p:nvPr>
            <p:ph idx="13" type="body"/>
          </p:nvPr>
        </p:nvSpPr>
        <p:spPr>
          <a:xfrm>
            <a:off x="4939375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4" name="Google Shape;994;g1494fb4fa4a_0_1877"/>
          <p:cNvSpPr txBox="1"/>
          <p:nvPr>
            <p:ph idx="14" type="body"/>
          </p:nvPr>
        </p:nvSpPr>
        <p:spPr>
          <a:xfrm>
            <a:off x="1348654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5" name="Google Shape;995;g1494fb4fa4a_0_1877"/>
          <p:cNvSpPr txBox="1"/>
          <p:nvPr>
            <p:ph idx="15" type="body"/>
          </p:nvPr>
        </p:nvSpPr>
        <p:spPr>
          <a:xfrm>
            <a:off x="4910001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g1494fb4fa4a_0_1877"/>
          <p:cNvSpPr txBox="1"/>
          <p:nvPr>
            <p:ph idx="16" type="body"/>
          </p:nvPr>
        </p:nvSpPr>
        <p:spPr>
          <a:xfrm>
            <a:off x="8471348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g1494fb4fa4a_0_1877"/>
          <p:cNvSpPr txBox="1"/>
          <p:nvPr>
            <p:ph idx="17" type="body"/>
          </p:nvPr>
        </p:nvSpPr>
        <p:spPr>
          <a:xfrm>
            <a:off x="12032696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g1494fb4fa4a_0_1877"/>
          <p:cNvSpPr txBox="1"/>
          <p:nvPr>
            <p:ph idx="18" type="body"/>
          </p:nvPr>
        </p:nvSpPr>
        <p:spPr>
          <a:xfrm>
            <a:off x="1376445" y="7878565"/>
            <a:ext cx="137643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9" name="Google Shape;999;g1494fb4fa4a_0_1877"/>
          <p:cNvSpPr/>
          <p:nvPr/>
        </p:nvSpPr>
        <p:spPr>
          <a:xfrm rot="5400000">
            <a:off x="7722316" y="6281139"/>
            <a:ext cx="1072800" cy="1273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g1494fb4fa4a_0_19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1494fb4fa4a_0_190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3" name="Google Shape;1003;g1494fb4fa4a_0_190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g1494fb4fa4a_0_190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5" name="Google Shape;1005;g1494fb4fa4a_0_19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g1494fb4fa4a_0_19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7" name="Google Shape;1007;g1494fb4fa4a_0_190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8" name="Google Shape;1008;g1494fb4fa4a_0_190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9" name="Google Shape;1009;g1494fb4fa4a_0_19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1494fb4fa4a_0_190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11" name="Google Shape;1011;g1494fb4fa4a_0_190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2" name="Google Shape;1012;g1494fb4fa4a_0_190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3" name="Google Shape;1013;g1494fb4fa4a_0_1904"/>
          <p:cNvSpPr txBox="1"/>
          <p:nvPr>
            <p:ph idx="7" type="body"/>
          </p:nvPr>
        </p:nvSpPr>
        <p:spPr>
          <a:xfrm>
            <a:off x="1376363" y="3107311"/>
            <a:ext cx="137652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4" name="Google Shape;1014;g1494fb4fa4a_0_1904"/>
          <p:cNvSpPr/>
          <p:nvPr/>
        </p:nvSpPr>
        <p:spPr>
          <a:xfrm>
            <a:off x="8078398" y="9270993"/>
            <a:ext cx="180600" cy="180600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g1494fb4fa4a_0_1904"/>
          <p:cNvSpPr/>
          <p:nvPr/>
        </p:nvSpPr>
        <p:spPr>
          <a:xfrm>
            <a:off x="8078398" y="9618521"/>
            <a:ext cx="180600" cy="180600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g1494fb4fa4a_0_190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g1494fb4fa4a_0_1904"/>
          <p:cNvSpPr txBox="1"/>
          <p:nvPr>
            <p:ph idx="8" type="body"/>
          </p:nvPr>
        </p:nvSpPr>
        <p:spPr>
          <a:xfrm>
            <a:off x="1376363" y="4318979"/>
            <a:ext cx="13764600" cy="4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3" name="Google Shape;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5"/>
          <p:cNvSpPr/>
          <p:nvPr>
            <p:ph idx="3" type="pic"/>
          </p:nvPr>
        </p:nvSpPr>
        <p:spPr>
          <a:xfrm>
            <a:off x="1376444" y="3845389"/>
            <a:ext cx="4137573" cy="644929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5"/>
          <p:cNvSpPr txBox="1"/>
          <p:nvPr>
            <p:ph idx="4" type="body"/>
          </p:nvPr>
        </p:nvSpPr>
        <p:spPr>
          <a:xfrm>
            <a:off x="6220025" y="3844925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35"/>
          <p:cNvSpPr txBox="1"/>
          <p:nvPr>
            <p:ph idx="5" type="body"/>
          </p:nvPr>
        </p:nvSpPr>
        <p:spPr>
          <a:xfrm>
            <a:off x="6220025" y="6200198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5"/>
          <p:cNvSpPr txBox="1"/>
          <p:nvPr>
            <p:ph idx="6" type="body"/>
          </p:nvPr>
        </p:nvSpPr>
        <p:spPr>
          <a:xfrm>
            <a:off x="6220025" y="8555934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3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g1494fb4fa4a_0_19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g1494fb4fa4a_0_19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1" name="Google Shape;1021;g1494fb4fa4a_0_19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g1494fb4fa4a_0_19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3" name="Google Shape;1023;g1494fb4fa4a_0_1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1494fb4fa4a_0_19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5" name="Google Shape;1025;g1494fb4fa4a_0_19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6" name="Google Shape;1026;g1494fb4fa4a_0_19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7" name="Google Shape;1027;g1494fb4fa4a_0_19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g1494fb4fa4a_0_19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29" name="Google Shape;1029;g1494fb4fa4a_0_1922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0" name="Google Shape;1030;g1494fb4fa4a_0_1922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31" name="Google Shape;1031;g1494fb4fa4a_0_1922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{1BCAF25C-471B-47E9-A6A6-0992C289C2AE}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g1494fb4fa4a_0_19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1494fb4fa4a_0_193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5" name="Google Shape;1035;g1494fb4fa4a_0_193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6" name="Google Shape;1036;g1494fb4fa4a_0_193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7" name="Google Shape;1037;g1494fb4fa4a_0_19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g1494fb4fa4a_0_19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g1494fb4fa4a_0_193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0" name="Google Shape;1040;g1494fb4fa4a_0_193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41" name="Google Shape;1041;g1494fb4fa4a_0_19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1494fb4fa4a_0_193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43" name="Google Shape;1043;g1494fb4fa4a_0_1936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4" name="Google Shape;1044;g1494fb4fa4a_0_1936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45" name="Google Shape;1045;g1494fb4fa4a_0_193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{1BCAF25C-471B-47E9-A6A6-0992C289C2AE}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9019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g1494fb4fa4a_0_19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1494fb4fa4a_0_195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" name="Google Shape;1049;g1494fb4fa4a_0_195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" name="Google Shape;1050;g1494fb4fa4a_0_195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1" name="Google Shape;1051;g1494fb4fa4a_0_19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1494fb4fa4a_0_19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g1494fb4fa4a_0_195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4" name="Google Shape;1054;g1494fb4fa4a_0_195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5" name="Google Shape;1055;g1494fb4fa4a_0_19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g1494fb4fa4a_0_195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57" name="Google Shape;1057;g1494fb4fa4a_0_1950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g1494fb4fa4a_0_1950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59" name="Google Shape;1059;g1494fb4fa4a_0_1950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{1BCAF25C-471B-47E9-A6A6-0992C289C2AE}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g1494fb4fa4a_0_19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g1494fb4fa4a_0_196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g1494fb4fa4a_0_196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g1494fb4fa4a_0_196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5" name="Google Shape;1065;g1494fb4fa4a_0_19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g1494fb4fa4a_0_19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7" name="Google Shape;1067;g1494fb4fa4a_0_196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8" name="Google Shape;1068;g1494fb4fa4a_0_196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9" name="Google Shape;1069;g1494fb4fa4a_0_19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1494fb4fa4a_0_196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71" name="Google Shape;1071;g1494fb4fa4a_0_196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g1494fb4fa4a_0_196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g1494fb4fa4a_0_196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74" name="Google Shape;1074;g1494fb4fa4a_0_1964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{1BCAF25C-471B-47E9-A6A6-0992C289C2AE}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g1494fb4fa4a_0_19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1494fb4fa4a_0_19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8" name="Google Shape;1078;g1494fb4fa4a_0_197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g1494fb4fa4a_0_197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0" name="Google Shape;1080;g1494fb4fa4a_0_19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g1494fb4fa4a_0_19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2" name="Google Shape;1082;g1494fb4fa4a_0_197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3" name="Google Shape;1083;g1494fb4fa4a_0_197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4" name="Google Shape;1084;g1494fb4fa4a_0_19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1494fb4fa4a_0_197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86" name="Google Shape;1086;g1494fb4fa4a_0_197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7" name="Google Shape;1087;g1494fb4fa4a_0_197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g1494fb4fa4a_0_1979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89" name="Google Shape;1089;g1494fb4fa4a_0_197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{1BCAF25C-471B-47E9-A6A6-0992C289C2AE}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90" name="Google Shape;1090;g1494fb4fa4a_0_1979"/>
          <p:cNvSpPr/>
          <p:nvPr/>
        </p:nvSpPr>
        <p:spPr>
          <a:xfrm>
            <a:off x="1376445" y="3418994"/>
            <a:ext cx="5398500" cy="7138200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 1">
  <p:cSld name="18_본문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297814f4af_0_418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3" name="Google Shape;1093;g2297814f4af_0_4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2297814f4af_0_4180"/>
          <p:cNvSpPr txBox="1"/>
          <p:nvPr>
            <p:ph idx="2" type="body"/>
          </p:nvPr>
        </p:nvSpPr>
        <p:spPr>
          <a:xfrm>
            <a:off x="1376363" y="8042290"/>
            <a:ext cx="176277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g2297814f4af_0_4180"/>
          <p:cNvSpPr/>
          <p:nvPr>
            <p:ph idx="3" type="pic"/>
          </p:nvPr>
        </p:nvSpPr>
        <p:spPr>
          <a:xfrm>
            <a:off x="1376360" y="3387710"/>
            <a:ext cx="176277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6" name="Google Shape;1096;g2297814f4af_0_4180"/>
          <p:cNvSpPr txBox="1"/>
          <p:nvPr>
            <p:ph idx="4" type="body"/>
          </p:nvPr>
        </p:nvSpPr>
        <p:spPr>
          <a:xfrm>
            <a:off x="1376445" y="2127998"/>
            <a:ext cx="1762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g2297814f4af_0_4180"/>
          <p:cNvSpPr txBox="1"/>
          <p:nvPr>
            <p:ph idx="5" type="body"/>
          </p:nvPr>
        </p:nvSpPr>
        <p:spPr>
          <a:xfrm>
            <a:off x="6097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g2297814f4af_0_4180"/>
          <p:cNvSpPr txBox="1"/>
          <p:nvPr>
            <p:ph idx="12" type="sldNum"/>
          </p:nvPr>
        </p:nvSpPr>
        <p:spPr>
          <a:xfrm>
            <a:off x="558000" y="10609200"/>
            <a:ext cx="457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3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" name="Google Shape;1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6"/>
          <p:cNvSpPr txBox="1"/>
          <p:nvPr>
            <p:ph idx="3" type="body"/>
          </p:nvPr>
        </p:nvSpPr>
        <p:spPr>
          <a:xfrm>
            <a:off x="1376363" y="5791198"/>
            <a:ext cx="13765212" cy="4281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36"/>
          <p:cNvSpPr txBox="1"/>
          <p:nvPr>
            <p:ph idx="4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3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1" name="Google Shape;1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7"/>
          <p:cNvSpPr/>
          <p:nvPr>
            <p:ph idx="3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7"/>
          <p:cNvSpPr txBox="1"/>
          <p:nvPr>
            <p:ph idx="4" type="body"/>
          </p:nvPr>
        </p:nvSpPr>
        <p:spPr>
          <a:xfrm>
            <a:off x="8134348" y="3863975"/>
            <a:ext cx="7005823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37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3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0" name="Google Shape;1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8"/>
          <p:cNvSpPr txBox="1"/>
          <p:nvPr>
            <p:ph idx="3" type="body"/>
          </p:nvPr>
        </p:nvSpPr>
        <p:spPr>
          <a:xfrm>
            <a:off x="1376363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38"/>
          <p:cNvSpPr/>
          <p:nvPr>
            <p:ph idx="4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8"/>
          <p:cNvSpPr txBox="1"/>
          <p:nvPr>
            <p:ph idx="5" type="body"/>
          </p:nvPr>
        </p:nvSpPr>
        <p:spPr>
          <a:xfrm>
            <a:off x="8480885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38"/>
          <p:cNvSpPr/>
          <p:nvPr>
            <p:ph idx="6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6" name="Google Shape;126;p38"/>
          <p:cNvSpPr txBox="1"/>
          <p:nvPr>
            <p:ph idx="7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44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94fb4fa4a_0_134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velog.io/@hyunsuki/Activation-Function%ED%99%9C%EC%84%B1%ED%99%94-%ED%95%A8%EC%88%98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44.png"/><Relationship Id="rId5" Type="http://schemas.openxmlformats.org/officeDocument/2006/relationships/hyperlink" Target="https://blog.naver.com/tjdtnsu/22137004949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hyperlink" Target="https://www.pycodemates.com/2023/01/multi-layer-perceptron-a-complete-overview.html" TargetMode="External"/><Relationship Id="rId6" Type="http://schemas.openxmlformats.org/officeDocument/2006/relationships/hyperlink" Target="https://www.geeksforgeeks.org/multi-layer-perceptron-learning-in-tensorflow/" TargetMode="External"/><Relationship Id="rId7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52.png"/><Relationship Id="rId7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hyperlink" Target="https://pandas.pydata.org/docs/reference/api/pandas.read_json.html" TargetMode="External"/><Relationship Id="rId6" Type="http://schemas.openxmlformats.org/officeDocument/2006/relationships/hyperlink" Target="https://pandas.pydata.org/docs/reference/api/pandas.read_csv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hyperlink" Target="https://scikit-learn.org/stable/modules/generated/sklearn.model_selection.train_test_split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tensorflow.org/api_docs/python/tf/keras/Sequential" TargetMode="External"/><Relationship Id="rId4" Type="http://schemas.openxmlformats.org/officeDocument/2006/relationships/hyperlink" Target="https://www.tensorflow.org/api_docs/python/tf/keras/layers/Layer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nsorflow.org/api_docs/python/tf/keras/Model#compil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ensorflow.org/api_docs/python/tf/keras/Model#compile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tensorflow.org/api_docs/python/tf/keras/Model#fit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tensorflow.org/api_docs/python/tf/keras/Model#fit" TargetMode="External"/><Relationship Id="rId4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ensorflow.org/api_docs/python/tf/keras/Model#evaluate" TargetMode="External"/><Relationship Id="rId4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tensorflow.org/api_docs/python/tf/keras/Model#predict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ikidocs.net/37406" TargetMode="External"/><Relationship Id="rId4" Type="http://schemas.openxmlformats.org/officeDocument/2006/relationships/hyperlink" Target="https://angeloyeo.github.io/2020/08/16/gradient_descent.html" TargetMode="External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tensorflow.org/api_docs/python/tf/keras/optimizers/experimental/SGD" TargetMode="External"/><Relationship Id="rId4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tensorflow.org/api_docs/python/tf/keras/optimizers/experimental/Adagrad" TargetMode="External"/><Relationship Id="rId4" Type="http://schemas.openxmlformats.org/officeDocument/2006/relationships/image" Target="../media/image7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tensorflow.org/api_docs/python/tf/keras/optimizers/experimental/RMSprop" TargetMode="External"/><Relationship Id="rId4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tensorflow.org/api_docs/python/tf/keras/optimizers/Adam" TargetMode="External"/><Relationship Id="rId4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jonhyuk0922.tistory.com/129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7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jonhyuk0922.tistory.com/129" TargetMode="External"/><Relationship Id="rId4" Type="http://schemas.openxmlformats.org/officeDocument/2006/relationships/hyperlink" Target="https://jonhyuk0922.tistory.com/49" TargetMode="External"/><Relationship Id="rId5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jonhyuk0922.tistory.com/129" TargetMode="External"/><Relationship Id="rId4" Type="http://schemas.openxmlformats.org/officeDocument/2006/relationships/hyperlink" Target="https://jonhyuk0922.tistory.com/49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jonhyuk0922.tistory.com/129" TargetMode="External"/><Relationship Id="rId4" Type="http://schemas.openxmlformats.org/officeDocument/2006/relationships/hyperlink" Target="https://jonhyuk0922.tistory.com/4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hyperlink" Target="https://m.blog.naver.com/samsjang/220948258166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velog.io/@hyunsuki/Activation-Function%ED%99%9C%EC%84%B1%ED%99%94-%ED%95%A8%EC%88%98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None/>
            </a:pPr>
            <a:r>
              <a:rPr lang="ko-KR"/>
              <a:t>딥러닝 모델</a:t>
            </a:r>
            <a:r>
              <a:rPr lang="ko-KR"/>
              <a:t>의 학습</a:t>
            </a:r>
            <a:endParaRPr/>
          </a:p>
        </p:txBody>
      </p:sp>
      <p:sp>
        <p:nvSpPr>
          <p:cNvPr id="1104" name="Google Shape;1104;p1"/>
          <p:cNvSpPr txBox="1"/>
          <p:nvPr/>
        </p:nvSpPr>
        <p:spPr>
          <a:xfrm>
            <a:off x="1501900" y="6638300"/>
            <a:ext cx="167382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rPr lang="ko-KR" sz="4650">
                <a:solidFill>
                  <a:srgbClr val="0C0C0C"/>
                </a:solidFill>
              </a:rPr>
              <a:t>딥러닝 학습과정, 경사하강법, 오차역전파, 하이퍼파라미터 튜닝</a:t>
            </a:r>
            <a:endParaRPr b="0" i="0" sz="465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t/>
            </a:r>
            <a:endParaRPr b="0" i="0" sz="465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53c507d6fb_0_136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02" name="Google Shape;1202;g253c507d6fb_0_136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활성화함수(Activation function)의 필요성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03" name="Google Shape;1203;g253c507d6fb_0_136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04" name="Google Shape;1204;g253c507d6fb_0_1363"/>
          <p:cNvSpPr txBox="1"/>
          <p:nvPr/>
        </p:nvSpPr>
        <p:spPr>
          <a:xfrm>
            <a:off x="10754325" y="11072575"/>
            <a:ext cx="98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https://velog.io/@hyunsuki/Activation-Function%ED%99%9C%EC%84%B1%ED%99%94-%ED%95%A8%EC%88%98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g253c507d6fb_0_1363"/>
          <p:cNvSpPr txBox="1"/>
          <p:nvPr/>
        </p:nvSpPr>
        <p:spPr>
          <a:xfrm>
            <a:off x="1279575" y="2586150"/>
            <a:ext cx="15626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2. 활성화함수(Activation function)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Sigmoid(시그모이드) : 미분 가능함. 모든 값에서 미분값이 양의 값 , 이진분류에서 활용 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ReLU(렐루) : 미분이 간단 , </a:t>
            </a:r>
            <a:r>
              <a:rPr b="1" lang="ko-KR" sz="3200">
                <a:solidFill>
                  <a:srgbClr val="C00000"/>
                </a:solidFill>
              </a:rPr>
              <a:t>딥러닝에서 가장 널리 사용 </a:t>
            </a:r>
            <a:endParaRPr sz="3200">
              <a:solidFill>
                <a:schemeClr val="dk1"/>
              </a:solidFill>
            </a:endParaRPr>
          </a:p>
        </p:txBody>
      </p:sp>
      <p:grpSp>
        <p:nvGrpSpPr>
          <p:cNvPr id="1206" name="Google Shape;1206;g253c507d6fb_0_1363"/>
          <p:cNvGrpSpPr/>
          <p:nvPr/>
        </p:nvGrpSpPr>
        <p:grpSpPr>
          <a:xfrm>
            <a:off x="2340445" y="6003704"/>
            <a:ext cx="5432700" cy="3233671"/>
            <a:chOff x="7619449" y="6877029"/>
            <a:chExt cx="5432700" cy="3233671"/>
          </a:xfrm>
        </p:grpSpPr>
        <p:pic>
          <p:nvPicPr>
            <p:cNvPr id="1207" name="Google Shape;1207;g253c507d6fb_0_13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77786" y="7690053"/>
              <a:ext cx="5116130" cy="2420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8" name="Google Shape;1208;g253c507d6fb_0_1363"/>
            <p:cNvSpPr txBox="1"/>
            <p:nvPr/>
          </p:nvSpPr>
          <p:spPr>
            <a:xfrm>
              <a:off x="7619449" y="6877029"/>
              <a:ext cx="5432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Sigmoid function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9" name="Google Shape;1209;g253c507d6fb_0_1363"/>
          <p:cNvGrpSpPr/>
          <p:nvPr/>
        </p:nvGrpSpPr>
        <p:grpSpPr>
          <a:xfrm>
            <a:off x="9258576" y="5934992"/>
            <a:ext cx="6394200" cy="3371090"/>
            <a:chOff x="13532955" y="6877029"/>
            <a:chExt cx="6394200" cy="3371090"/>
          </a:xfrm>
        </p:grpSpPr>
        <p:pic>
          <p:nvPicPr>
            <p:cNvPr id="1210" name="Google Shape;1210;g253c507d6fb_0_13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230127" y="7690053"/>
              <a:ext cx="5116132" cy="2558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1" name="Google Shape;1211;g253c507d6fb_0_1363"/>
            <p:cNvSpPr txBox="1"/>
            <p:nvPr/>
          </p:nvSpPr>
          <p:spPr>
            <a:xfrm>
              <a:off x="13532955" y="6877029"/>
              <a:ext cx="6394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Rectified linear unit (ReLU)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12" name="Google Shape;1212;g253c507d6fb_0_13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5954" y="9755487"/>
            <a:ext cx="3479450" cy="1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g253c507d6fb_0_13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5475" y="9514827"/>
            <a:ext cx="3123700" cy="14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53c507d6fb_0_181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19" name="Google Shape;1219;g253c507d6fb_0_181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MLP 등장배경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20" name="Google Shape;1220;g253c507d6fb_0_181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21" name="Google Shape;1221;g253c507d6fb_0_1810"/>
          <p:cNvSpPr txBox="1"/>
          <p:nvPr/>
        </p:nvSpPr>
        <p:spPr>
          <a:xfrm>
            <a:off x="1478375" y="2625900"/>
            <a:ext cx="15626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ko-KR" sz="3200"/>
              <a:t>SLP(Single Layer Perceptron)의 한계점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XOR 논리게이트 문제를 풀 수 없다.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descr="벡터 그래픽, 빛이(가) 표시된 사진&#10;&#10;자동 생성된 설명" id="1222" name="Google Shape;1222;g253c507d6fb_0_18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701" y="5012699"/>
            <a:ext cx="5845257" cy="492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g253c507d6fb_0_18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500" y="5012700"/>
            <a:ext cx="8083501" cy="49247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4" name="Google Shape;1224;g253c507d6fb_0_1810"/>
          <p:cNvSpPr txBox="1"/>
          <p:nvPr/>
        </p:nvSpPr>
        <p:spPr>
          <a:xfrm>
            <a:off x="14272600" y="10603775"/>
            <a:ext cx="43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https://blog.naver.com/tjdtnsu/221370049494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5" name="Google Shape;1225;g253c507d6fb_0_1810"/>
          <p:cNvCxnSpPr/>
          <p:nvPr/>
        </p:nvCxnSpPr>
        <p:spPr>
          <a:xfrm flipH="1">
            <a:off x="10120005" y="4873549"/>
            <a:ext cx="3348300" cy="5825100"/>
          </a:xfrm>
          <a:prstGeom prst="straightConnector1">
            <a:avLst/>
          </a:prstGeom>
          <a:noFill/>
          <a:ln cap="flat" cmpd="sng" w="762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6" name="Google Shape;1226;g253c507d6fb_0_1810"/>
          <p:cNvSpPr txBox="1"/>
          <p:nvPr/>
        </p:nvSpPr>
        <p:spPr>
          <a:xfrm>
            <a:off x="14091530" y="7743425"/>
            <a:ext cx="42183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9525" lIns="59525" spcFirstLastPara="1" rIns="59525" wrap="square" tIns="595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C00000"/>
                </a:solidFill>
              </a:rPr>
              <a:t>2개로 가능하긴 함</a:t>
            </a:r>
            <a:endParaRPr b="1" i="0" sz="36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7" name="Google Shape;1227;g253c507d6fb_0_1810"/>
          <p:cNvCxnSpPr/>
          <p:nvPr/>
        </p:nvCxnSpPr>
        <p:spPr>
          <a:xfrm flipH="1">
            <a:off x="11430825" y="5474675"/>
            <a:ext cx="4194300" cy="5744700"/>
          </a:xfrm>
          <a:prstGeom prst="straightConnector1">
            <a:avLst/>
          </a:prstGeom>
          <a:noFill/>
          <a:ln cap="flat" cmpd="sng" w="762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53c507d6fb_0_225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33" name="Google Shape;1233;g253c507d6fb_0_225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Multi Layer Perceptron (MLP)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34" name="Google Shape;1234;g253c507d6fb_0_225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35" name="Google Shape;1235;g253c507d6fb_0_2254"/>
          <p:cNvSpPr txBox="1"/>
          <p:nvPr/>
        </p:nvSpPr>
        <p:spPr>
          <a:xfrm>
            <a:off x="1478375" y="2625900"/>
            <a:ext cx="18143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퍼셉트론을 여러 층으로 쌓아 올린 순방향 인공 신경망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ko-KR" sz="3200">
                <a:solidFill>
                  <a:schemeClr val="dk1"/>
                </a:solidFill>
              </a:rPr>
              <a:t>입력층, 은닉층, 출력층으로 구성되며, 각 층에서는 활성 함수를 통해 입력을 처리함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236" name="Google Shape;1236;g253c507d6fb_0_2254"/>
          <p:cNvPicPr preferRelativeResize="0"/>
          <p:nvPr/>
        </p:nvPicPr>
        <p:blipFill rotWithShape="1">
          <a:blip r:embed="rId3">
            <a:alphaModFix/>
          </a:blip>
          <a:srcRect b="0" l="47257" r="0" t="0"/>
          <a:stretch/>
        </p:blipFill>
        <p:spPr>
          <a:xfrm>
            <a:off x="1596075" y="5070925"/>
            <a:ext cx="5730275" cy="437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g253c507d6fb_0_2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75" y="4566400"/>
            <a:ext cx="5730272" cy="582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g253c507d6fb_0_2254"/>
          <p:cNvSpPr txBox="1"/>
          <p:nvPr/>
        </p:nvSpPr>
        <p:spPr>
          <a:xfrm>
            <a:off x="9455425" y="10603775"/>
            <a:ext cx="106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https://www.pycodemates.com/2023/01/multi-layer-perceptron-a-complete-overview.html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https://www.geeksforgeeks.org/multi-layer-perceptron-learning-in-tensorflow/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9" name="Google Shape;1239;g253c507d6fb_0_22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33101" y="5903513"/>
            <a:ext cx="5237825" cy="283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g253c507d6fb_0_2254"/>
          <p:cNvSpPr/>
          <p:nvPr/>
        </p:nvSpPr>
        <p:spPr>
          <a:xfrm>
            <a:off x="14963700" y="5070925"/>
            <a:ext cx="1000500" cy="4011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253c507d6fb_0_2254"/>
          <p:cNvSpPr/>
          <p:nvPr/>
        </p:nvSpPr>
        <p:spPr>
          <a:xfrm>
            <a:off x="16199463" y="5070925"/>
            <a:ext cx="1513800" cy="4011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253c507d6fb_0_2254"/>
          <p:cNvSpPr/>
          <p:nvPr/>
        </p:nvSpPr>
        <p:spPr>
          <a:xfrm>
            <a:off x="17945450" y="5070925"/>
            <a:ext cx="1000500" cy="4011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494fb4fa4a_0_397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1248" name="Google Shape;1248;g1494fb4fa4a_0_3977"/>
          <p:cNvSpPr txBox="1"/>
          <p:nvPr>
            <p:ph idx="2" type="body"/>
          </p:nvPr>
        </p:nvSpPr>
        <p:spPr>
          <a:xfrm>
            <a:off x="1604988" y="5056241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데이터</a:t>
            </a:r>
            <a:r>
              <a:rPr lang="ko-KR"/>
              <a:t>셋 소개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56605dc1f1_0_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</a:t>
            </a:r>
            <a:r>
              <a:rPr lang="ko-KR"/>
              <a:t>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54" name="Google Shape;1254;g156605dc1f1_0_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MNIST dataset (손글</a:t>
            </a:r>
            <a:r>
              <a:rPr lang="ko-KR"/>
              <a:t>씨 데이터)</a:t>
            </a:r>
            <a:endParaRPr/>
          </a:p>
        </p:txBody>
      </p:sp>
      <p:sp>
        <p:nvSpPr>
          <p:cNvPr id="1255" name="Google Shape;1255;g156605dc1f1_0_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56" name="Google Shape;1256;g156605dc1f1_0_7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데이터</a:t>
            </a:r>
            <a:r>
              <a:rPr lang="ko-KR"/>
              <a:t>셋 설명 </a:t>
            </a:r>
            <a:br>
              <a:rPr lang="ko-KR"/>
            </a:br>
            <a:r>
              <a:rPr lang="ko-KR"/>
              <a:t>- 0~255 사이의 값을 가진 28*28 흑백이미지와 실제 숫자값이 라벨로 달려있는 데이터셋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다운로드 방법 </a:t>
            </a:r>
            <a:br>
              <a:rPr lang="ko-KR"/>
            </a:br>
            <a:r>
              <a:rPr lang="ko-KR"/>
              <a:t>- tensorflow 내에 저장된 내장 데이터셋 로드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7" name="Google Shape;1257;g156605dc1f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325" y="7029275"/>
            <a:ext cx="9394875" cy="40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g156605dc1f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0100" y="7491925"/>
            <a:ext cx="6213400" cy="2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g156605dc1f1_0_7"/>
          <p:cNvSpPr/>
          <p:nvPr/>
        </p:nvSpPr>
        <p:spPr>
          <a:xfrm>
            <a:off x="11899000" y="8569750"/>
            <a:ext cx="657300" cy="6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156605dc1f1_0_7"/>
          <p:cNvSpPr/>
          <p:nvPr/>
        </p:nvSpPr>
        <p:spPr>
          <a:xfrm>
            <a:off x="16779000" y="7650600"/>
            <a:ext cx="2281200" cy="6669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g156605dc1f1_0_7"/>
          <p:cNvSpPr/>
          <p:nvPr/>
        </p:nvSpPr>
        <p:spPr>
          <a:xfrm>
            <a:off x="16779000" y="8898725"/>
            <a:ext cx="2281200" cy="6669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53c507d6fb_0_270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67" name="Google Shape;1267;g253c507d6fb_0_270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MNIST dataset (손글씨 데이터)</a:t>
            </a:r>
            <a:endParaRPr/>
          </a:p>
        </p:txBody>
      </p:sp>
      <p:sp>
        <p:nvSpPr>
          <p:cNvPr id="1268" name="Google Shape;1268;g253c507d6fb_0_270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69" name="Google Shape;1269;g253c507d6fb_0_2708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3. 데이터</a:t>
            </a:r>
            <a:r>
              <a:rPr lang="ko-KR"/>
              <a:t>셋 형태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253c507d6fb_0_2708"/>
          <p:cNvSpPr/>
          <p:nvPr/>
        </p:nvSpPr>
        <p:spPr>
          <a:xfrm>
            <a:off x="7924350" y="4281650"/>
            <a:ext cx="657300" cy="6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253c507d6fb_0_2708"/>
          <p:cNvSpPr/>
          <p:nvPr/>
        </p:nvSpPr>
        <p:spPr>
          <a:xfrm>
            <a:off x="12879150" y="3204825"/>
            <a:ext cx="2281200" cy="6669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4F4FFC"/>
                </a:solidFill>
              </a:rPr>
              <a:t>28개</a:t>
            </a:r>
            <a:r>
              <a:rPr b="1" lang="ko-KR" sz="3200">
                <a:solidFill>
                  <a:srgbClr val="4F4FFC"/>
                </a:solidFill>
              </a:rPr>
              <a:t>로 구성</a:t>
            </a:r>
            <a:endParaRPr b="1" sz="3200">
              <a:solidFill>
                <a:srgbClr val="4F4FFC"/>
              </a:solidFill>
            </a:endParaRPr>
          </a:p>
        </p:txBody>
      </p:sp>
      <p:pic>
        <p:nvPicPr>
          <p:cNvPr id="1272" name="Google Shape;1272;g253c507d6fb_0_2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100" y="4220850"/>
            <a:ext cx="5232600" cy="6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g253c507d6fb_0_27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9600" y="4153011"/>
            <a:ext cx="10849750" cy="86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g253c507d6fb_0_27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250" y="6025694"/>
            <a:ext cx="6815275" cy="21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g253c507d6fb_0_2708"/>
          <p:cNvSpPr/>
          <p:nvPr/>
        </p:nvSpPr>
        <p:spPr>
          <a:xfrm flipH="1">
            <a:off x="3789925" y="8675325"/>
            <a:ext cx="3652500" cy="16044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4F4FFC"/>
                </a:solidFill>
              </a:rPr>
              <a:t>28개</a:t>
            </a:r>
            <a:r>
              <a:rPr b="1" lang="ko-KR" sz="3200">
                <a:solidFill>
                  <a:srgbClr val="4F4FFC"/>
                </a:solidFill>
              </a:rPr>
              <a:t>가 28개 </a:t>
            </a:r>
            <a:endParaRPr b="1" sz="32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4F4FFC"/>
                </a:solidFill>
              </a:rPr>
              <a:t>즉 28*28</a:t>
            </a:r>
            <a:r>
              <a:rPr b="1" lang="ko-KR" sz="3200">
                <a:solidFill>
                  <a:srgbClr val="4F4FFC"/>
                </a:solidFill>
              </a:rPr>
              <a:t>로 구성</a:t>
            </a:r>
            <a:endParaRPr b="1" sz="3200">
              <a:solidFill>
                <a:srgbClr val="4F4FFC"/>
              </a:solidFill>
            </a:endParaRPr>
          </a:p>
        </p:txBody>
      </p:sp>
      <p:pic>
        <p:nvPicPr>
          <p:cNvPr id="1276" name="Google Shape;1276;g253c507d6fb_0_27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1005" y="6255029"/>
            <a:ext cx="8207685" cy="48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g253c507d6fb_0_2708"/>
          <p:cNvSpPr/>
          <p:nvPr/>
        </p:nvSpPr>
        <p:spPr>
          <a:xfrm rot="5401569">
            <a:off x="14156210" y="5410794"/>
            <a:ext cx="657300" cy="6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8" name="Google Shape;1278;g253c507d6fb_0_27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35058" y="2445055"/>
            <a:ext cx="421957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53c507d6fb_0_273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84" name="Google Shape;1284;g253c507d6fb_0_273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MNIST dataset (손글씨 데이터)</a:t>
            </a:r>
            <a:endParaRPr/>
          </a:p>
        </p:txBody>
      </p:sp>
      <p:sp>
        <p:nvSpPr>
          <p:cNvPr id="1285" name="Google Shape;1285;g253c507d6fb_0_273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86" name="Google Shape;1286;g253c507d6fb_0_2736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3. 데이터셋 형태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g253c507d6fb_0_2736"/>
          <p:cNvSpPr/>
          <p:nvPr/>
        </p:nvSpPr>
        <p:spPr>
          <a:xfrm>
            <a:off x="6816175" y="4281650"/>
            <a:ext cx="657300" cy="6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g253c507d6fb_0_2736"/>
          <p:cNvSpPr/>
          <p:nvPr/>
        </p:nvSpPr>
        <p:spPr>
          <a:xfrm>
            <a:off x="8398900" y="4281650"/>
            <a:ext cx="4411200" cy="6669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4F4FFC"/>
                </a:solidFill>
              </a:rPr>
              <a:t>train set 60,000개</a:t>
            </a:r>
            <a:endParaRPr b="1" sz="3200">
              <a:solidFill>
                <a:srgbClr val="4F4FFC"/>
              </a:solidFill>
            </a:endParaRPr>
          </a:p>
        </p:txBody>
      </p:sp>
      <p:sp>
        <p:nvSpPr>
          <p:cNvPr id="1289" name="Google Shape;1289;g253c507d6fb_0_2736"/>
          <p:cNvSpPr/>
          <p:nvPr/>
        </p:nvSpPr>
        <p:spPr>
          <a:xfrm>
            <a:off x="6816175" y="5805900"/>
            <a:ext cx="657300" cy="6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0" name="Google Shape;1290;g253c507d6fb_0_2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925" y="4100325"/>
            <a:ext cx="54387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g253c507d6fb_0_27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925" y="5519550"/>
            <a:ext cx="54387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g253c507d6fb_0_2736"/>
          <p:cNvSpPr/>
          <p:nvPr/>
        </p:nvSpPr>
        <p:spPr>
          <a:xfrm>
            <a:off x="8398900" y="5841150"/>
            <a:ext cx="4411200" cy="6669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4F4FFC"/>
                </a:solidFill>
              </a:rPr>
              <a:t>test set 10,000개</a:t>
            </a:r>
            <a:endParaRPr b="1" sz="3200">
              <a:solidFill>
                <a:srgbClr val="4F4FFC"/>
              </a:solidFill>
            </a:endParaRPr>
          </a:p>
        </p:txBody>
      </p:sp>
      <p:pic>
        <p:nvPicPr>
          <p:cNvPr id="1293" name="Google Shape;1293;g253c507d6fb_0_27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25" y="7233450"/>
            <a:ext cx="54387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g253c507d6fb_0_27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50" y="9023550"/>
            <a:ext cx="564832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g253c507d6fb_0_2736"/>
          <p:cNvSpPr/>
          <p:nvPr/>
        </p:nvSpPr>
        <p:spPr>
          <a:xfrm>
            <a:off x="8398900" y="7429888"/>
            <a:ext cx="7235700" cy="6669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4F4FFC"/>
                </a:solidFill>
              </a:rPr>
              <a:t>y_train(label) 은 다음과 같이 저장</a:t>
            </a:r>
            <a:endParaRPr b="1" sz="3200">
              <a:solidFill>
                <a:srgbClr val="4F4FFC"/>
              </a:solidFill>
            </a:endParaRPr>
          </a:p>
        </p:txBody>
      </p:sp>
      <p:sp>
        <p:nvSpPr>
          <p:cNvPr id="1296" name="Google Shape;1296;g253c507d6fb_0_2736"/>
          <p:cNvSpPr/>
          <p:nvPr/>
        </p:nvSpPr>
        <p:spPr>
          <a:xfrm>
            <a:off x="8398900" y="9333038"/>
            <a:ext cx="7235700" cy="6669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4F4FFC"/>
                </a:solidFill>
              </a:rPr>
              <a:t>y_test(label) 은 다음과 같이 저장</a:t>
            </a:r>
            <a:endParaRPr b="1" sz="3200">
              <a:solidFill>
                <a:srgbClr val="4F4FFC"/>
              </a:solidFill>
            </a:endParaRPr>
          </a:p>
        </p:txBody>
      </p:sp>
      <p:sp>
        <p:nvSpPr>
          <p:cNvPr id="1297" name="Google Shape;1297;g253c507d6fb_0_2736"/>
          <p:cNvSpPr/>
          <p:nvPr/>
        </p:nvSpPr>
        <p:spPr>
          <a:xfrm>
            <a:off x="6816175" y="7459150"/>
            <a:ext cx="657300" cy="6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g253c507d6fb_0_2736"/>
          <p:cNvSpPr/>
          <p:nvPr/>
        </p:nvSpPr>
        <p:spPr>
          <a:xfrm>
            <a:off x="7008538" y="9425300"/>
            <a:ext cx="657300" cy="6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253c507d6fb_0_2736"/>
          <p:cNvSpPr/>
          <p:nvPr/>
        </p:nvSpPr>
        <p:spPr>
          <a:xfrm rot="5748919">
            <a:off x="2976739" y="4833454"/>
            <a:ext cx="2025222" cy="610337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g253c507d6fb_0_2736"/>
          <p:cNvSpPr/>
          <p:nvPr/>
        </p:nvSpPr>
        <p:spPr>
          <a:xfrm rot="5400000">
            <a:off x="2589650" y="7324500"/>
            <a:ext cx="564900" cy="3828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253c507d6fb_0_2736"/>
          <p:cNvSpPr/>
          <p:nvPr/>
        </p:nvSpPr>
        <p:spPr>
          <a:xfrm rot="5400000">
            <a:off x="2711375" y="9114600"/>
            <a:ext cx="564900" cy="3828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53c507d6fb_0_276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307" name="Google Shape;1307;g253c507d6fb_0_276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MNIST dataset (손글씨 데이터)</a:t>
            </a:r>
            <a:endParaRPr/>
          </a:p>
        </p:txBody>
      </p:sp>
      <p:sp>
        <p:nvSpPr>
          <p:cNvPr id="1308" name="Google Shape;1308;g253c507d6fb_0_276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09" name="Google Shape;1309;g253c507d6fb_0_2765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3. 데이터셋 형태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정리하</a:t>
            </a:r>
            <a:r>
              <a:rPr lang="ko-KR"/>
              <a:t>면,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첫번째에서 0 : train , 1 : test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두번째에서 0 : 입력값(x) , 1: 라벨(y)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세번째부터는 x의 경우 (28*28)로 존재하고, y값은 int로 존재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0" name="Google Shape;1310;g253c507d6fb_0_2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025" y="8041775"/>
            <a:ext cx="17137951" cy="1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53c507d6fb_0_269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316" name="Google Shape;1316;g253c507d6fb_0_269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IRIS </a:t>
            </a:r>
            <a:r>
              <a:rPr lang="ko-KR"/>
              <a:t>dataset (붓꽃 데이터)</a:t>
            </a:r>
            <a:endParaRPr/>
          </a:p>
        </p:txBody>
      </p:sp>
      <p:sp>
        <p:nvSpPr>
          <p:cNvPr id="1317" name="Google Shape;1317;g253c507d6fb_0_269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18" name="Google Shape;1318;g253c507d6fb_0_2699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데이터셋 설명 </a:t>
            </a:r>
            <a:br>
              <a:rPr lang="ko-KR"/>
            </a:br>
            <a:r>
              <a:rPr lang="ko-KR"/>
              <a:t>- 총 4가지 특징(꽃받침 길이, 꽃받침 너비, 꽃잎 길이, 꽃잎 너비)을 가지고, 150개로 구성되어있다. 레이블(품종)은 3가지(setosa, versiclolor , virginica)이다. </a:t>
            </a:r>
            <a:endParaRPr/>
          </a:p>
          <a:p>
            <a:pPr indent="-482409" lvl="0" marL="457200" rtl="0" algn="l"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다운로드 방법 </a:t>
            </a:r>
            <a:br>
              <a:rPr lang="ko-KR"/>
            </a:br>
            <a:r>
              <a:rPr lang="ko-KR"/>
              <a:t>- sklearn 내에 저장된 내장 데이터셋 로드 </a:t>
            </a:r>
            <a:endParaRPr/>
          </a:p>
        </p:txBody>
      </p:sp>
      <p:pic>
        <p:nvPicPr>
          <p:cNvPr id="1319" name="Google Shape;1319;g253c507d6fb_0_2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50" y="6393400"/>
            <a:ext cx="6529526" cy="503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g253c507d6fb_0_2699"/>
          <p:cNvSpPr/>
          <p:nvPr/>
        </p:nvSpPr>
        <p:spPr>
          <a:xfrm>
            <a:off x="9825000" y="7885350"/>
            <a:ext cx="988500" cy="83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F4F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1" name="Google Shape;1321;g253c507d6fb_0_2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2450" y="6459050"/>
            <a:ext cx="6947500" cy="34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53c507d6fb_0_279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327" name="Google Shape;1327;g253c507d6fb_0_279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IRIS dataset (붓꽃 데이터)</a:t>
            </a:r>
            <a:endParaRPr/>
          </a:p>
        </p:txBody>
      </p:sp>
      <p:sp>
        <p:nvSpPr>
          <p:cNvPr id="1328" name="Google Shape;1328;g253c507d6fb_0_279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29" name="Google Shape;1329;g253c507d6fb_0_2791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3. 데이터</a:t>
            </a:r>
            <a:r>
              <a:rPr lang="ko-KR"/>
              <a:t>셋 구조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409" lvl="0" marL="457200" rtl="0" algn="l"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iris = load_iris()를 통해 “iris” 데이터셋을 로드하면 아래와 같은</a:t>
            </a:r>
            <a:r>
              <a:rPr lang="ko-KR"/>
              <a:t> 타입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409" lvl="0" marL="457200" rtl="0" algn="l"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iris.data , iris.target</a:t>
            </a:r>
            <a:r>
              <a:rPr lang="ko-KR"/>
              <a:t>을 통해 x값과 y값을 할당, 각각 numpy.ndarray 타입</a:t>
            </a:r>
            <a:endParaRPr/>
          </a:p>
        </p:txBody>
      </p:sp>
      <p:pic>
        <p:nvPicPr>
          <p:cNvPr id="1330" name="Google Shape;1330;g253c507d6fb_0_27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025" y="5385950"/>
            <a:ext cx="4725275" cy="13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g253c507d6fb_0_27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025" y="7889325"/>
            <a:ext cx="38195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494fb4fa4a_0_1338"/>
          <p:cNvSpPr txBox="1"/>
          <p:nvPr>
            <p:ph idx="2" type="body"/>
          </p:nvPr>
        </p:nvSpPr>
        <p:spPr>
          <a:xfrm>
            <a:off x="6849643" y="2380487"/>
            <a:ext cx="12705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01_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02_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03_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04_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05_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</p:txBody>
      </p:sp>
      <p:sp>
        <p:nvSpPr>
          <p:cNvPr id="1110" name="Google Shape;1110;g1494fb4fa4a_0_1338"/>
          <p:cNvSpPr txBox="1"/>
          <p:nvPr>
            <p:ph idx="3" type="body"/>
          </p:nvPr>
        </p:nvSpPr>
        <p:spPr>
          <a:xfrm>
            <a:off x="7983099" y="2380487"/>
            <a:ext cx="109368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지난시</a:t>
            </a:r>
            <a:r>
              <a:rPr lang="ko-KR"/>
              <a:t>간 복습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데이터</a:t>
            </a:r>
            <a:r>
              <a:rPr lang="ko-KR"/>
              <a:t>셋 소개 - MNIST , IRIS, Boston</a:t>
            </a: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텐서플로우</a:t>
            </a:r>
            <a:r>
              <a:rPr lang="ko-KR"/>
              <a:t>와 딥러닝 학습 순서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경사하강법과 옵티마이저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에</a:t>
            </a:r>
            <a:r>
              <a:rPr lang="ko-KR"/>
              <a:t>폭(epoch), </a:t>
            </a:r>
            <a:r>
              <a:rPr lang="ko-KR"/>
              <a:t>배</a:t>
            </a:r>
            <a:r>
              <a:rPr lang="ko-KR"/>
              <a:t>치 사이즈(batch size) , 반복(iter)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53c507d6fb_0_280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337" name="Google Shape;1337;g253c507d6fb_0_280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IRIS dataset (붓꽃 데이터)</a:t>
            </a:r>
            <a:endParaRPr/>
          </a:p>
        </p:txBody>
      </p:sp>
      <p:sp>
        <p:nvSpPr>
          <p:cNvPr id="1338" name="Google Shape;1338;g253c507d6fb_0_280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39" name="Google Shape;1339;g253c507d6fb_0_2804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3. 데이터셋 구조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409" lvl="0" marL="457200" rtl="0" algn="l"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iris_data</a:t>
            </a:r>
            <a:r>
              <a:rPr lang="ko-KR"/>
              <a:t>는 4가지 특징들이 저장되어있는 구조로 150개이므로 (150,4)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409" lvl="0" marL="457200" rtl="0" algn="l"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iris_label</a:t>
            </a:r>
            <a:r>
              <a:rPr lang="ko-KR"/>
              <a:t>은 1가지 특징(품종)이 라벨로 저장되어있으므로 (150,)</a:t>
            </a:r>
            <a:endParaRPr/>
          </a:p>
        </p:txBody>
      </p:sp>
      <p:pic>
        <p:nvPicPr>
          <p:cNvPr id="1340" name="Google Shape;1340;g253c507d6fb_0_2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525" y="5384700"/>
            <a:ext cx="4569000" cy="171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g253c507d6fb_0_28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25" y="5515588"/>
            <a:ext cx="3835075" cy="1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g253c507d6fb_0_28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4825" y="8278451"/>
            <a:ext cx="3835075" cy="114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g253c507d6fb_0_28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6150" y="8278448"/>
            <a:ext cx="5787750" cy="17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494fb4fa4a_0_398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1349" name="Google Shape;1349;g1494fb4fa4a_0_398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텐서플로우</a:t>
            </a:r>
            <a:r>
              <a:rPr lang="ko-KR"/>
              <a:t>와 </a:t>
            </a:r>
            <a:r>
              <a:rPr lang="ko-KR"/>
              <a:t>딥러닝 학습순서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2297814f4af_0_32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</a:t>
            </a:r>
            <a:r>
              <a:rPr lang="ko-KR"/>
              <a:t>와 딥러닝 학습순서</a:t>
            </a:r>
            <a:endParaRPr/>
          </a:p>
        </p:txBody>
      </p:sp>
      <p:sp>
        <p:nvSpPr>
          <p:cNvPr id="1355" name="Google Shape;1355;g2297814f4af_0_327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전</a:t>
            </a:r>
            <a:r>
              <a:rPr lang="ko-KR"/>
              <a:t>체 그림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356" name="Google Shape;1356;g2297814f4af_0_327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57" name="Google Shape;1357;g2297814f4af_0_3279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Font typeface="Arial"/>
              <a:buChar char="-"/>
            </a:pPr>
            <a:r>
              <a:rPr lang="ko-KR" sz="3600">
                <a:solidFill>
                  <a:srgbClr val="4B3A64"/>
                </a:solidFill>
              </a:rPr>
              <a:t>큰그림을 먼저 보시고 세부로 넘어갈게요.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358" name="Google Shape;1358;g2297814f4af_0_3279"/>
          <p:cNvSpPr/>
          <p:nvPr/>
        </p:nvSpPr>
        <p:spPr>
          <a:xfrm>
            <a:off x="355075" y="4610450"/>
            <a:ext cx="49941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데이</a:t>
            </a:r>
            <a:r>
              <a:rPr b="1" lang="ko-KR" sz="3200"/>
              <a:t>터 구축하기</a:t>
            </a:r>
            <a:endParaRPr b="1" sz="3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데이터 불러오기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(내장데이터 혹은 csv,json)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데이터 split하기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(보통 8:2 로 나눔. state 고정)</a:t>
            </a:r>
            <a:endParaRPr sz="2400"/>
          </a:p>
        </p:txBody>
      </p:sp>
      <p:sp>
        <p:nvSpPr>
          <p:cNvPr id="1359" name="Google Shape;1359;g2297814f4af_0_3279"/>
          <p:cNvSpPr/>
          <p:nvPr/>
        </p:nvSpPr>
        <p:spPr>
          <a:xfrm>
            <a:off x="6069625" y="4590500"/>
            <a:ext cx="4697400" cy="26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2. 모델 구축하기</a:t>
            </a:r>
            <a:endParaRPr b="1" sz="3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m</a:t>
            </a:r>
            <a:r>
              <a:rPr lang="ko-KR" sz="2400"/>
              <a:t>odel 객체 구축하기</a:t>
            </a:r>
            <a:br>
              <a:rPr lang="ko-KR" sz="2400"/>
            </a:br>
            <a:r>
              <a:rPr lang="ko-KR" sz="2400"/>
              <a:t>(sequential layer 쌓기)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model compile하기</a:t>
            </a:r>
            <a:br>
              <a:rPr lang="ko-KR" sz="2400"/>
            </a:br>
            <a:r>
              <a:rPr lang="ko-KR" sz="2400"/>
              <a:t>(옵티마이저, 손실함수, 평가지표)</a:t>
            </a:r>
            <a:endParaRPr b="1" sz="2400"/>
          </a:p>
        </p:txBody>
      </p:sp>
      <p:sp>
        <p:nvSpPr>
          <p:cNvPr id="1360" name="Google Shape;1360;g2297814f4af_0_3279"/>
          <p:cNvSpPr/>
          <p:nvPr/>
        </p:nvSpPr>
        <p:spPr>
          <a:xfrm>
            <a:off x="11487475" y="4610450"/>
            <a:ext cx="40206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3. </a:t>
            </a:r>
            <a:r>
              <a:rPr b="1" lang="ko-KR" sz="3200"/>
              <a:t>모델 학습하기</a:t>
            </a:r>
            <a:endParaRPr b="1" sz="3200"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fit으</a:t>
            </a:r>
            <a:r>
              <a:rPr lang="ko-KR" sz="2400"/>
              <a:t>로 학습하기</a:t>
            </a:r>
            <a:br>
              <a:rPr lang="ko-KR" sz="2400"/>
            </a:br>
            <a:r>
              <a:rPr lang="ko-KR" sz="2400"/>
              <a:t>(데이터, 라벨, 에폭지정)</a:t>
            </a:r>
            <a:endParaRPr sz="2400"/>
          </a:p>
        </p:txBody>
      </p:sp>
      <p:sp>
        <p:nvSpPr>
          <p:cNvPr id="1361" name="Google Shape;1361;g2297814f4af_0_3279"/>
          <p:cNvSpPr/>
          <p:nvPr/>
        </p:nvSpPr>
        <p:spPr>
          <a:xfrm>
            <a:off x="16308700" y="4590500"/>
            <a:ext cx="3560100" cy="264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4. 평가 및 추론하기</a:t>
            </a:r>
            <a:endParaRPr b="1" sz="3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model.evaluate, 평가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model.predict ,  추론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53c507d6fb_0_284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텐서플로우와 딥러닝 학습순서</a:t>
            </a:r>
            <a:endParaRPr/>
          </a:p>
        </p:txBody>
      </p:sp>
      <p:sp>
        <p:nvSpPr>
          <p:cNvPr id="1367" name="Google Shape;1367;g253c507d6fb_0_284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데이</a:t>
            </a:r>
            <a:r>
              <a:rPr lang="ko-KR"/>
              <a:t>터 구축하기</a:t>
            </a:r>
            <a:endParaRPr/>
          </a:p>
        </p:txBody>
      </p:sp>
      <p:sp>
        <p:nvSpPr>
          <p:cNvPr id="1368" name="Google Shape;1368;g253c507d6fb_0_284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69" name="Google Shape;1369;g253c507d6fb_0_2846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b="1" lang="ko-KR" sz="3600">
                <a:solidFill>
                  <a:srgbClr val="4B3A64"/>
                </a:solidFill>
              </a:rPr>
              <a:t>데이터 불러오기</a:t>
            </a:r>
            <a:endParaRPr b="1" sz="3600">
              <a:solidFill>
                <a:srgbClr val="4B3A64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이때, 일부 전처리가 필요할 수도 있음 </a:t>
            </a:r>
            <a:endParaRPr sz="3600">
              <a:solidFill>
                <a:srgbClr val="4B3A64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 내부 파일 불러올때는 pandas 활용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pic>
        <p:nvPicPr>
          <p:cNvPr id="1370" name="Google Shape;1370;g253c507d6fb_0_2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275" y="4448178"/>
            <a:ext cx="13327448" cy="34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g253c507d6fb_0_28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300" y="9355099"/>
            <a:ext cx="12944491" cy="17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g253c507d6fb_0_2846"/>
          <p:cNvSpPr txBox="1"/>
          <p:nvPr/>
        </p:nvSpPr>
        <p:spPr>
          <a:xfrm>
            <a:off x="14461200" y="1426300"/>
            <a:ext cx="584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https://pandas.pydata.org/docs/reference/api/pandas.read_json.html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https://pandas.pydata.org/docs/reference/api/pandas.read_csv.html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53c507d6fb_0_285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텐서플로우와 딥러닝 학습순서</a:t>
            </a:r>
            <a:endParaRPr/>
          </a:p>
        </p:txBody>
      </p:sp>
      <p:sp>
        <p:nvSpPr>
          <p:cNvPr id="1378" name="Google Shape;1378;g253c507d6fb_0_285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데이터 구축하기</a:t>
            </a:r>
            <a:endParaRPr/>
          </a:p>
        </p:txBody>
      </p:sp>
      <p:sp>
        <p:nvSpPr>
          <p:cNvPr id="1379" name="Google Shape;1379;g253c507d6fb_0_285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80" name="Google Shape;1380;g253c507d6fb_0_2858"/>
          <p:cNvSpPr txBox="1"/>
          <p:nvPr/>
        </p:nvSpPr>
        <p:spPr>
          <a:xfrm>
            <a:off x="1507582" y="2867766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b="1" lang="ko-KR" sz="3600">
                <a:solidFill>
                  <a:srgbClr val="4B3A64"/>
                </a:solidFill>
              </a:rPr>
              <a:t>데이터 split 하기</a:t>
            </a:r>
            <a:endParaRPr b="1" sz="3600">
              <a:solidFill>
                <a:srgbClr val="4B3A64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보</a:t>
            </a:r>
            <a:r>
              <a:rPr lang="ko-KR" sz="3600">
                <a:solidFill>
                  <a:srgbClr val="4B3A64"/>
                </a:solidFill>
              </a:rPr>
              <a:t>통 8:2 로 train/test 를 나눕니다. </a:t>
            </a:r>
            <a:endParaRPr sz="3600">
              <a:solidFill>
                <a:srgbClr val="4B3A64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이유는 train data로 학습시킨 후, </a:t>
            </a:r>
            <a:r>
              <a:rPr b="1" lang="ko-KR" sz="3600">
                <a:solidFill>
                  <a:srgbClr val="4B3A64"/>
                </a:solidFill>
              </a:rPr>
              <a:t>잘 학습했는 지 확인하려면 모델이 안본 test data</a:t>
            </a:r>
            <a:r>
              <a:rPr lang="ko-KR" sz="3600">
                <a:solidFill>
                  <a:srgbClr val="4B3A64"/>
                </a:solidFill>
              </a:rPr>
              <a:t>가 필요함.</a:t>
            </a:r>
            <a:endParaRPr sz="3600">
              <a:solidFill>
                <a:srgbClr val="4B3A64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lang="ko-KR" sz="3600">
                <a:solidFill>
                  <a:srgbClr val="4B3A64"/>
                </a:solidFill>
              </a:rPr>
              <a:t>sklearn 메서드에서 </a:t>
            </a:r>
            <a:r>
              <a:rPr b="1" lang="ko-KR" sz="3600">
                <a:solidFill>
                  <a:srgbClr val="4B3A64"/>
                </a:solidFill>
              </a:rPr>
              <a:t>shuffle 하기때문에 random_state 고정</a:t>
            </a:r>
            <a:r>
              <a:rPr lang="ko-KR" sz="3600">
                <a:solidFill>
                  <a:srgbClr val="4B3A64"/>
                </a:solidFill>
              </a:rPr>
              <a:t>시켜줘야함.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pic>
        <p:nvPicPr>
          <p:cNvPr id="1381" name="Google Shape;1381;g253c507d6fb_0_2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488" y="6437606"/>
            <a:ext cx="17359876" cy="120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g253c507d6fb_0_28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500" y="7772503"/>
            <a:ext cx="11277849" cy="17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g253c507d6fb_0_2858"/>
          <p:cNvSpPr txBox="1"/>
          <p:nvPr/>
        </p:nvSpPr>
        <p:spPr>
          <a:xfrm>
            <a:off x="10202350" y="10603775"/>
            <a:ext cx="91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https://scikit-learn.org/stable/modules/generated/sklearn.model_selection.train_test_split.html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g253c507d6fb_0_2858"/>
          <p:cNvSpPr/>
          <p:nvPr/>
        </p:nvSpPr>
        <p:spPr>
          <a:xfrm rot="5400000">
            <a:off x="2140400" y="8461600"/>
            <a:ext cx="564900" cy="15627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53c507d6fb_0_288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텐서플로우와 딥러닝 학습순서</a:t>
            </a:r>
            <a:endParaRPr/>
          </a:p>
        </p:txBody>
      </p:sp>
      <p:sp>
        <p:nvSpPr>
          <p:cNvPr id="1390" name="Google Shape;1390;g253c507d6fb_0_288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모델</a:t>
            </a:r>
            <a:r>
              <a:rPr lang="ko-KR"/>
              <a:t> 구축하기</a:t>
            </a:r>
            <a:endParaRPr/>
          </a:p>
        </p:txBody>
      </p:sp>
      <p:sp>
        <p:nvSpPr>
          <p:cNvPr id="1391" name="Google Shape;1391;g253c507d6fb_0_288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2" name="Google Shape;1392;g253c507d6fb_0_2882"/>
          <p:cNvSpPr txBox="1"/>
          <p:nvPr/>
        </p:nvSpPr>
        <p:spPr>
          <a:xfrm>
            <a:off x="1507582" y="2867766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b="1" lang="ko-KR" sz="3600">
                <a:solidFill>
                  <a:srgbClr val="4B3A64"/>
                </a:solidFill>
              </a:rPr>
              <a:t>model 객체 구축하기</a:t>
            </a:r>
            <a:endParaRPr b="1"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model 객체에 여러개의 layer를 사용하므로 (최소 입력층, 은닉층, 출력층 3개임) sequential로 감싸준다.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MNIST dataset</a:t>
            </a:r>
            <a:r>
              <a:rPr lang="ko-KR" sz="3600">
                <a:solidFill>
                  <a:srgbClr val="4B3A64"/>
                </a:solidFill>
              </a:rPr>
              <a:t>에 적용하면 아래 코드와 같다.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	Flatten은 shape을 바꿔주고, Dense는 활성화함수를 지정해줘야함.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	이때, 마지막 레이어에는 분류기때문에, 라벨 갯수 = node 갯수 , “softmax”를 써준다.</a:t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393" name="Google Shape;1393;g253c507d6fb_0_2882"/>
          <p:cNvSpPr txBox="1"/>
          <p:nvPr/>
        </p:nvSpPr>
        <p:spPr>
          <a:xfrm>
            <a:off x="13316625" y="10864600"/>
            <a:ext cx="918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https://www.tensorflow.org/api_docs/python/tf/keras/Sequential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https://www.tensorflow.org/api_docs/python/tf/keras/layers/Layer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4" name="Google Shape;1394;g253c507d6fb_0_28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8900" y="4377030"/>
            <a:ext cx="4335100" cy="15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g253c507d6fb_0_28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3400" y="6991466"/>
            <a:ext cx="87058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53c507d6fb_0_292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텐서플로우와 딥러닝 학습순서</a:t>
            </a:r>
            <a:endParaRPr/>
          </a:p>
        </p:txBody>
      </p:sp>
      <p:sp>
        <p:nvSpPr>
          <p:cNvPr id="1401" name="Google Shape;1401;g253c507d6fb_0_292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모델 구축하기</a:t>
            </a:r>
            <a:endParaRPr/>
          </a:p>
        </p:txBody>
      </p:sp>
      <p:sp>
        <p:nvSpPr>
          <p:cNvPr id="1402" name="Google Shape;1402;g253c507d6fb_0_292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03" name="Google Shape;1403;g253c507d6fb_0_2925"/>
          <p:cNvSpPr txBox="1"/>
          <p:nvPr/>
        </p:nvSpPr>
        <p:spPr>
          <a:xfrm>
            <a:off x="1507582" y="2867766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b="1" lang="ko-KR" sz="3600">
                <a:solidFill>
                  <a:srgbClr val="4B3A64"/>
                </a:solidFill>
              </a:rPr>
              <a:t>model compile하기</a:t>
            </a:r>
            <a:endParaRPr b="1"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model 구축</a:t>
            </a:r>
            <a:r>
              <a:rPr lang="ko-KR" sz="3600">
                <a:solidFill>
                  <a:srgbClr val="4B3A64"/>
                </a:solidFill>
              </a:rPr>
              <a:t>이 모양을 잡은거라면, 그 안에 동작하는데 필요한 옵션을 정해주는 과정입니다.</a:t>
            </a:r>
            <a:endParaRPr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	</a:t>
            </a:r>
            <a:r>
              <a:rPr b="1" lang="ko-KR" sz="3600">
                <a:solidFill>
                  <a:srgbClr val="4B3A64"/>
                </a:solidFill>
              </a:rPr>
              <a:t>옵티마이저(Optimizer)</a:t>
            </a:r>
            <a:r>
              <a:rPr lang="ko-KR" sz="3600">
                <a:solidFill>
                  <a:srgbClr val="4B3A64"/>
                </a:solidFill>
              </a:rPr>
              <a:t>는 “SGD” , “AdaGrad” , “RMSProp”,“Adam”  이 있다.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	</a:t>
            </a:r>
            <a:r>
              <a:rPr b="1" lang="ko-KR" sz="3600">
                <a:solidFill>
                  <a:srgbClr val="4B3A64"/>
                </a:solidFill>
              </a:rPr>
              <a:t>손실함수(loss)</a:t>
            </a:r>
            <a:r>
              <a:rPr lang="ko-KR" sz="3600">
                <a:solidFill>
                  <a:srgbClr val="4B3A64"/>
                </a:solidFill>
              </a:rPr>
              <a:t>는 “MeanSquaredError(MSE)”(회귀) ,“CrossEntropy(CE)”(분류) ,  “SparseCategoricalCrossEntropy”(분류) , “Hinge”(이진분류, with SVM) 가 있다.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4B3A64"/>
                </a:solidFill>
              </a:rPr>
              <a:t>	평가지표(metric)</a:t>
            </a:r>
            <a:r>
              <a:rPr lang="ko-KR" sz="3600">
                <a:solidFill>
                  <a:srgbClr val="4B3A64"/>
                </a:solidFill>
              </a:rPr>
              <a:t>는 “Accuracy” , “Precision” , “Recall” , “F1Score” , “MSE” , “RMSE”, “MAE” 등이 있다. </a:t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404" name="Google Shape;1404;g253c507d6fb_0_2925"/>
          <p:cNvSpPr txBox="1"/>
          <p:nvPr/>
        </p:nvSpPr>
        <p:spPr>
          <a:xfrm>
            <a:off x="13316625" y="10864600"/>
            <a:ext cx="91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https://www.tensorflow.org/api_docs/python/tf/keras/Model#compile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53c507d6fb_0_293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텐서플로우와 딥러닝 학습순서</a:t>
            </a:r>
            <a:endParaRPr/>
          </a:p>
        </p:txBody>
      </p:sp>
      <p:sp>
        <p:nvSpPr>
          <p:cNvPr id="1410" name="Google Shape;1410;g253c507d6fb_0_293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모델 구축하기</a:t>
            </a:r>
            <a:endParaRPr/>
          </a:p>
        </p:txBody>
      </p:sp>
      <p:sp>
        <p:nvSpPr>
          <p:cNvPr id="1411" name="Google Shape;1411;g253c507d6fb_0_293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12" name="Google Shape;1412;g253c507d6fb_0_2937"/>
          <p:cNvSpPr txBox="1"/>
          <p:nvPr/>
        </p:nvSpPr>
        <p:spPr>
          <a:xfrm>
            <a:off x="1507582" y="2867766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b="1" lang="ko-KR" sz="3600">
                <a:solidFill>
                  <a:srgbClr val="4B3A64"/>
                </a:solidFill>
              </a:rPr>
              <a:t>model compile하기</a:t>
            </a:r>
            <a:endParaRPr b="1"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model 구축이 모양을 잡은거라면, 그 안에 동작하는데 필요한 옵션을 정해주는 과정입니다.</a:t>
            </a:r>
            <a:endParaRPr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	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MNIST에서 사용하면 다음과 같다. loss 함수를 선택한 이유는 계산속도 측면에서 용이하기에 사용 (라벨값이 정수일때 사용) , 평가지표는 가장 기본이 되는 accuracy</a:t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413" name="Google Shape;1413;g253c507d6fb_0_2937"/>
          <p:cNvSpPr txBox="1"/>
          <p:nvPr/>
        </p:nvSpPr>
        <p:spPr>
          <a:xfrm>
            <a:off x="13316625" y="10864600"/>
            <a:ext cx="91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https://www.tensorflow.org/api_docs/python/tf/keras/Model#compile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4" name="Google Shape;1414;g253c507d6fb_0_29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300" y="4461050"/>
            <a:ext cx="5985975" cy="32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g253c507d6fb_0_29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4975" y="9206181"/>
            <a:ext cx="12976651" cy="2009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53c507d6fb_0_289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텐서플로우와 딥러닝 학습순서</a:t>
            </a:r>
            <a:endParaRPr/>
          </a:p>
        </p:txBody>
      </p:sp>
      <p:sp>
        <p:nvSpPr>
          <p:cNvPr id="1421" name="Google Shape;1421;g253c507d6fb_0_289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모델 학습하기</a:t>
            </a:r>
            <a:endParaRPr/>
          </a:p>
        </p:txBody>
      </p:sp>
      <p:sp>
        <p:nvSpPr>
          <p:cNvPr id="1422" name="Google Shape;1422;g253c507d6fb_0_289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23" name="Google Shape;1423;g253c507d6fb_0_2898"/>
          <p:cNvSpPr txBox="1"/>
          <p:nvPr/>
        </p:nvSpPr>
        <p:spPr>
          <a:xfrm>
            <a:off x="1507582" y="2867766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b="1" lang="ko-KR" sz="3600">
                <a:solidFill>
                  <a:srgbClr val="4B3A64"/>
                </a:solidFill>
              </a:rPr>
              <a:t>fit으로 학습하기</a:t>
            </a:r>
            <a:endParaRPr b="1"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학습할때는 “학습(train)" 데이터를 “학습(train)" 라벨과 함께 입력해줘야한다.</a:t>
            </a:r>
            <a:endParaRPr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또한, 몇번 학습할 건지를 나타내는 에폭(epoch)을 지정해준다. </a:t>
            </a:r>
            <a:endParaRPr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	관습적으</a:t>
            </a:r>
            <a:r>
              <a:rPr lang="ko-KR" sz="3600">
                <a:solidFill>
                  <a:srgbClr val="4B3A64"/>
                </a:solidFill>
              </a:rPr>
              <a:t>로, 우리는 history라는 변수에 학습결과를 저장한다.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	저장한 객체(history)에 .history 안에 기록된 loss, accuracy 가 저장된다.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424" name="Google Shape;1424;g253c507d6fb_0_2898"/>
          <p:cNvSpPr txBox="1"/>
          <p:nvPr/>
        </p:nvSpPr>
        <p:spPr>
          <a:xfrm>
            <a:off x="11125200" y="10607375"/>
            <a:ext cx="91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https://www.tensorflow.org/api_docs/python/tf/keras/Model#fit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5" name="Google Shape;1425;g253c507d6fb_0_28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425" y="5413473"/>
            <a:ext cx="937101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g253c507d6fb_0_28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5425" y="7785101"/>
            <a:ext cx="9371001" cy="54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g253c507d6fb_0_28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5416" y="9521208"/>
            <a:ext cx="4020600" cy="6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53c507d6fb_0_296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텐서플로우와 딥러닝 학습순서</a:t>
            </a:r>
            <a:endParaRPr/>
          </a:p>
        </p:txBody>
      </p:sp>
      <p:sp>
        <p:nvSpPr>
          <p:cNvPr id="1433" name="Google Shape;1433;g253c507d6fb_0_296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모델 학습하기</a:t>
            </a:r>
            <a:endParaRPr/>
          </a:p>
        </p:txBody>
      </p:sp>
      <p:sp>
        <p:nvSpPr>
          <p:cNvPr id="1434" name="Google Shape;1434;g253c507d6fb_0_296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35" name="Google Shape;1435;g253c507d6fb_0_2964"/>
          <p:cNvSpPr txBox="1"/>
          <p:nvPr/>
        </p:nvSpPr>
        <p:spPr>
          <a:xfrm>
            <a:off x="1507582" y="2867766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b="1" lang="ko-KR" sz="3600">
                <a:solidFill>
                  <a:srgbClr val="4B3A64"/>
                </a:solidFill>
              </a:rPr>
              <a:t>fit으로 학습하기</a:t>
            </a:r>
            <a:endParaRPr b="1"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fit에 대한 추가 설명을 해보면, </a:t>
            </a:r>
            <a:endParaRPr sz="3600">
              <a:solidFill>
                <a:srgbClr val="4B3A64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AutoNum type="arabicPeriod"/>
            </a:pPr>
            <a:r>
              <a:rPr lang="ko-KR" sz="3600">
                <a:solidFill>
                  <a:srgbClr val="4B3A64"/>
                </a:solidFill>
              </a:rPr>
              <a:t>batch_size : None, 전</a:t>
            </a:r>
            <a:r>
              <a:rPr lang="ko-KR" sz="3600">
                <a:solidFill>
                  <a:srgbClr val="4B3A64"/>
                </a:solidFill>
              </a:rPr>
              <a:t>체 데이터를 나눠서 학습. </a:t>
            </a:r>
            <a:br>
              <a:rPr lang="ko-KR" sz="3600">
                <a:solidFill>
                  <a:srgbClr val="4B3A64"/>
                </a:solidFill>
              </a:rPr>
            </a:br>
            <a:r>
              <a:rPr lang="ko-KR" sz="2400">
                <a:solidFill>
                  <a:srgbClr val="4B3A64"/>
                </a:solidFill>
              </a:rPr>
              <a:t>e.g) 100개 데이터 배치사이즈 10이면 한번에 10개씩 학습</a:t>
            </a:r>
            <a:endParaRPr sz="2400">
              <a:solidFill>
                <a:srgbClr val="4B3A64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AutoNum type="arabicPeriod"/>
            </a:pPr>
            <a:r>
              <a:rPr lang="ko-KR" sz="3600">
                <a:solidFill>
                  <a:srgbClr val="4B3A64"/>
                </a:solidFill>
              </a:rPr>
              <a:t>epoch : 1, 전</a:t>
            </a:r>
            <a:r>
              <a:rPr lang="ko-KR" sz="3600">
                <a:solidFill>
                  <a:srgbClr val="4B3A64"/>
                </a:solidFill>
              </a:rPr>
              <a:t>체 데이터를 몇번 학습할지 지정</a:t>
            </a:r>
            <a:r>
              <a:rPr lang="ko-KR" sz="3600">
                <a:solidFill>
                  <a:srgbClr val="4B3A64"/>
                </a:solidFill>
              </a:rPr>
              <a:t> </a:t>
            </a:r>
            <a:endParaRPr sz="3600">
              <a:solidFill>
                <a:srgbClr val="4B3A64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AutoNum type="arabicPeriod"/>
            </a:pPr>
            <a:r>
              <a:rPr lang="ko-KR" sz="3600">
                <a:solidFill>
                  <a:srgbClr val="4B3A64"/>
                </a:solidFill>
              </a:rPr>
              <a:t>verbose : ‘auto’ , 학습과정 보여주</a:t>
            </a:r>
            <a:r>
              <a:rPr lang="ko-KR" sz="3600">
                <a:solidFill>
                  <a:srgbClr val="4B3A64"/>
                </a:solidFill>
              </a:rPr>
              <a:t>는 옵션. </a:t>
            </a:r>
            <a:br>
              <a:rPr lang="ko-KR" sz="3600">
                <a:solidFill>
                  <a:srgbClr val="4B3A64"/>
                </a:solidFill>
              </a:rPr>
            </a:br>
            <a:r>
              <a:rPr lang="ko-KR" sz="2400">
                <a:solidFill>
                  <a:srgbClr val="4B3A64"/>
                </a:solidFill>
              </a:rPr>
              <a:t>e.g) 0=silent ,1=progress bar, 2=one line per epoch , auto = 1 or 2</a:t>
            </a:r>
            <a:endParaRPr sz="2400">
              <a:solidFill>
                <a:srgbClr val="4B3A64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AutoNum type="arabicPeriod"/>
            </a:pPr>
            <a:r>
              <a:rPr lang="ko-KR" sz="3600">
                <a:solidFill>
                  <a:srgbClr val="4B3A64"/>
                </a:solidFill>
              </a:rPr>
              <a:t>workers : 1, 몇개</a:t>
            </a:r>
            <a:r>
              <a:rPr lang="ko-KR" sz="3600">
                <a:solidFill>
                  <a:srgbClr val="4B3A64"/>
                </a:solidFill>
              </a:rPr>
              <a:t>의 프로세스로 학습할 건지 지정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436" name="Google Shape;1436;g253c507d6fb_0_2964"/>
          <p:cNvSpPr txBox="1"/>
          <p:nvPr/>
        </p:nvSpPr>
        <p:spPr>
          <a:xfrm>
            <a:off x="11496875" y="10603775"/>
            <a:ext cx="91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https://www.tensorflow.org/api_docs/python/tf/keras/Model#fit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g253c507d6fb_0_29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4525" y="2867775"/>
            <a:ext cx="7390750" cy="65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494fb4fa4a_0_330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1116" name="Google Shape;1116;g1494fb4fa4a_0_3307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지</a:t>
            </a:r>
            <a:r>
              <a:rPr lang="ko-KR"/>
              <a:t>난시간 복습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53c507d6fb_0_295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텐서플로우와 딥러닝 학습순서</a:t>
            </a:r>
            <a:endParaRPr/>
          </a:p>
        </p:txBody>
      </p:sp>
      <p:sp>
        <p:nvSpPr>
          <p:cNvPr id="1443" name="Google Shape;1443;g253c507d6fb_0_295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평</a:t>
            </a:r>
            <a:r>
              <a:rPr lang="ko-KR"/>
              <a:t>가 및 추론하기</a:t>
            </a:r>
            <a:endParaRPr/>
          </a:p>
        </p:txBody>
      </p:sp>
      <p:sp>
        <p:nvSpPr>
          <p:cNvPr id="1444" name="Google Shape;1444;g253c507d6fb_0_295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45" name="Google Shape;1445;g253c507d6fb_0_2951"/>
          <p:cNvSpPr txBox="1"/>
          <p:nvPr/>
        </p:nvSpPr>
        <p:spPr>
          <a:xfrm>
            <a:off x="1507582" y="2867766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b="1" lang="ko-KR" sz="3600">
                <a:solidFill>
                  <a:srgbClr val="4B3A64"/>
                </a:solidFill>
              </a:rPr>
              <a:t>model.evaluate 로 평가하기</a:t>
            </a:r>
            <a:endParaRPr b="1"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학습을 진행한 model을 “test” data에 대해서 평가한다. </a:t>
            </a:r>
            <a:endParaRPr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지표는 compile 단계에서 지정한 metrics을 기준으로 한다.</a:t>
            </a:r>
            <a:endParaRPr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AutoNum type="arabicPeriod"/>
            </a:pPr>
            <a:r>
              <a:rPr lang="ko-KR" sz="3600">
                <a:solidFill>
                  <a:srgbClr val="4B3A64"/>
                </a:solidFill>
              </a:rPr>
              <a:t>입력으로는 x,y 에 x_test , y_test </a:t>
            </a:r>
            <a:endParaRPr sz="3600">
              <a:solidFill>
                <a:srgbClr val="4B3A64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AutoNum type="arabicPeriod"/>
            </a:pPr>
            <a:r>
              <a:rPr lang="ko-KR" sz="3600">
                <a:solidFill>
                  <a:srgbClr val="4B3A64"/>
                </a:solidFill>
              </a:rPr>
              <a:t>batch_size : None, 몇개씩 평가할 것인지 지정 </a:t>
            </a:r>
            <a:br>
              <a:rPr lang="ko-KR" sz="3600">
                <a:solidFill>
                  <a:srgbClr val="4B3A64"/>
                </a:solidFill>
              </a:rPr>
            </a:br>
            <a:r>
              <a:rPr lang="ko-KR" sz="2400">
                <a:solidFill>
                  <a:srgbClr val="4B3A64"/>
                </a:solidFill>
              </a:rPr>
              <a:t>e.g) 100개 데이터 배치사이즈 10이면 한번에 10개씩 학습</a:t>
            </a:r>
            <a:endParaRPr sz="2400">
              <a:solidFill>
                <a:srgbClr val="4B3A64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AutoNum type="arabicPeriod"/>
            </a:pPr>
            <a:r>
              <a:rPr lang="ko-KR" sz="3600">
                <a:solidFill>
                  <a:srgbClr val="4B3A64"/>
                </a:solidFill>
              </a:rPr>
              <a:t>verbose : ‘auto’ , 학습과정 보여주는 옵션. </a:t>
            </a:r>
            <a:br>
              <a:rPr lang="ko-KR" sz="3600">
                <a:solidFill>
                  <a:srgbClr val="4B3A64"/>
                </a:solidFill>
              </a:rPr>
            </a:br>
            <a:r>
              <a:rPr lang="ko-KR" sz="2400">
                <a:solidFill>
                  <a:srgbClr val="4B3A64"/>
                </a:solidFill>
              </a:rPr>
              <a:t>e.g) 0=silent ,1=progress bar, 2=one line per epoch , auto = 1 or 2</a:t>
            </a:r>
            <a:endParaRPr sz="2400">
              <a:solidFill>
                <a:srgbClr val="4B3A64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AutoNum type="arabicPeriod"/>
            </a:pPr>
            <a:r>
              <a:rPr lang="ko-KR" sz="3600">
                <a:solidFill>
                  <a:srgbClr val="4B3A64"/>
                </a:solidFill>
              </a:rPr>
              <a:t>workers : 1, 몇개의 프로세스로 학습할 건지 지정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	관습적으로, 우리는 history라는 변수에 학습결과를 저장한다.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	저장한 객체(history)에 .history 안에 기록된 loss, accuracy 가 저장된다.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446" name="Google Shape;1446;g253c507d6fb_0_2951"/>
          <p:cNvSpPr txBox="1"/>
          <p:nvPr/>
        </p:nvSpPr>
        <p:spPr>
          <a:xfrm>
            <a:off x="11125200" y="10607400"/>
            <a:ext cx="91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https://www.tensorflow.org/api_docs/python/tf/keras/Model#evaluate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7" name="Google Shape;1447;g253c507d6fb_0_29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3500" y="5393051"/>
            <a:ext cx="5026450" cy="5075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253c507d6fb_0_29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텐서플로우와 딥러닝 학습순서</a:t>
            </a:r>
            <a:endParaRPr/>
          </a:p>
        </p:txBody>
      </p:sp>
      <p:sp>
        <p:nvSpPr>
          <p:cNvPr id="1453" name="Google Shape;1453;g253c507d6fb_0_29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평가 및 추론하기</a:t>
            </a:r>
            <a:endParaRPr/>
          </a:p>
        </p:txBody>
      </p:sp>
      <p:sp>
        <p:nvSpPr>
          <p:cNvPr id="1454" name="Google Shape;1454;g253c507d6fb_0_297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55" name="Google Shape;1455;g253c507d6fb_0_2977"/>
          <p:cNvSpPr txBox="1"/>
          <p:nvPr/>
        </p:nvSpPr>
        <p:spPr>
          <a:xfrm>
            <a:off x="1507582" y="2867766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3A64"/>
              </a:buClr>
              <a:buSzPts val="3600"/>
              <a:buChar char="-"/>
            </a:pPr>
            <a:r>
              <a:rPr b="1" lang="ko-KR" sz="3600">
                <a:solidFill>
                  <a:srgbClr val="4B3A64"/>
                </a:solidFill>
              </a:rPr>
              <a:t>model.predict 로 추론하기</a:t>
            </a:r>
            <a:endParaRPr b="1"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평가가 완료된 모델로, 모델을 통해 추론하고자 하는 데이터에 대해 추론한다.</a:t>
            </a:r>
            <a:endParaRPr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추론하고자 하는 데이터는 라벨없이 x_test값만 넣어주면 된다.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  <p:sp>
        <p:nvSpPr>
          <p:cNvPr id="1456" name="Google Shape;1456;g253c507d6fb_0_2977"/>
          <p:cNvSpPr txBox="1"/>
          <p:nvPr/>
        </p:nvSpPr>
        <p:spPr>
          <a:xfrm>
            <a:off x="11125200" y="10607400"/>
            <a:ext cx="91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g253c507d6fb_0_2977"/>
          <p:cNvSpPr txBox="1"/>
          <p:nvPr/>
        </p:nvSpPr>
        <p:spPr>
          <a:xfrm>
            <a:off x="12664050" y="10499700"/>
            <a:ext cx="706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https://www.tensorflow.org/api_docs/python/tf/keras/Model#predict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8" name="Google Shape;1458;g253c507d6fb_0_29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350" y="6170300"/>
            <a:ext cx="4855525" cy="34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g253c507d6fb_0_29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7975" y="6437600"/>
            <a:ext cx="6463576" cy="105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53c507d6fb_0_298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텐서플로우와 딥러닝 학습순서</a:t>
            </a:r>
            <a:endParaRPr/>
          </a:p>
        </p:txBody>
      </p:sp>
      <p:sp>
        <p:nvSpPr>
          <p:cNvPr id="1465" name="Google Shape;1465;g253c507d6fb_0_298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텐서플로</a:t>
            </a:r>
            <a:r>
              <a:rPr lang="ko-KR"/>
              <a:t>우(Tensorflow)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466" name="Google Shape;1466;g253c507d6fb_0_298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67" name="Google Shape;1467;g253c507d6fb_0_2989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Tensor가 흐른다는 의미의 네이밍.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여기서 말하는 </a:t>
            </a:r>
            <a:r>
              <a:rPr b="1" lang="ko-KR" sz="3600">
                <a:solidFill>
                  <a:srgbClr val="4B3A64"/>
                </a:solidFill>
              </a:rPr>
              <a:t>Tensor</a:t>
            </a:r>
            <a:r>
              <a:rPr lang="ko-KR" sz="3600">
                <a:solidFill>
                  <a:srgbClr val="4B3A64"/>
                </a:solidFill>
              </a:rPr>
              <a:t>는 dtype 중 하나이며, </a:t>
            </a:r>
            <a:r>
              <a:rPr b="1" lang="ko-KR" sz="3600">
                <a:solidFill>
                  <a:srgbClr val="4B3A64"/>
                </a:solidFill>
              </a:rPr>
              <a:t>GPU 안에서 연산되기에 특화된 type</a:t>
            </a:r>
            <a:r>
              <a:rPr lang="ko-KR" sz="3600">
                <a:solidFill>
                  <a:srgbClr val="4B3A64"/>
                </a:solidFill>
              </a:rPr>
              <a:t>이다.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즉, GPU를 사용하여 모델을 학습할때는 Tensor 객체를 사용해야하고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이후 CPU에서 동작할때는 numpy ndarray로 다시 바꿔줘야한다.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(tensor 뒤에 tensor.numpy()로 변환)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253c507d6fb_0_305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텐서플로우와 딥러닝 학습순서</a:t>
            </a:r>
            <a:endParaRPr/>
          </a:p>
        </p:txBody>
      </p:sp>
      <p:sp>
        <p:nvSpPr>
          <p:cNvPr id="1473" name="Google Shape;1473;g253c507d6fb_0_305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텐서플로우(Tensorflow)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474" name="Google Shape;1474;g253c507d6fb_0_305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75" name="Google Shape;1475;g253c507d6fb_0_3054"/>
          <p:cNvSpPr txBox="1"/>
          <p:nvPr/>
        </p:nvSpPr>
        <p:spPr>
          <a:xfrm>
            <a:off x="1507570" y="2633041"/>
            <a:ext cx="17627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Tensor가 흐른다는 의미의 네이밍.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여기서 말하는 </a:t>
            </a:r>
            <a:r>
              <a:rPr b="1" lang="ko-KR" sz="3600">
                <a:solidFill>
                  <a:srgbClr val="4B3A64"/>
                </a:solidFill>
              </a:rPr>
              <a:t>Tensor</a:t>
            </a:r>
            <a:r>
              <a:rPr lang="ko-KR" sz="3600">
                <a:solidFill>
                  <a:srgbClr val="4B3A64"/>
                </a:solidFill>
              </a:rPr>
              <a:t>는 dtype 중 하나이며, </a:t>
            </a:r>
            <a:r>
              <a:rPr b="1" lang="ko-KR" sz="3600">
                <a:solidFill>
                  <a:srgbClr val="4B3A64"/>
                </a:solidFill>
              </a:rPr>
              <a:t>GPU 안에서 연산되기에 특화된 type</a:t>
            </a:r>
            <a:r>
              <a:rPr lang="ko-KR" sz="3600">
                <a:solidFill>
                  <a:srgbClr val="4B3A64"/>
                </a:solidFill>
              </a:rPr>
              <a:t>이다.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즉, GPU를 사용하여 모델을 학습할때는 Tensor 객체를 사용해야하고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이후 CPU에서 동작할때는 numpy ndarray로 다시 바꿔줘야한다. 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B3A64"/>
                </a:solidFill>
              </a:rPr>
              <a:t>(tensor 뒤에 tensor.numpy()로 변환)</a:t>
            </a:r>
            <a:endParaRPr sz="3600">
              <a:solidFill>
                <a:srgbClr val="4B3A6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B3A64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494fb4fa4a_0_399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1481" name="Google Shape;1481;g1494fb4fa4a_0_399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경사하강법</a:t>
            </a:r>
            <a:r>
              <a:rPr lang="ko-KR"/>
              <a:t>과 옵티마이저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297814f4af_0_426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경사하강법</a:t>
            </a:r>
            <a:endParaRPr b="1"/>
          </a:p>
        </p:txBody>
      </p:sp>
      <p:sp>
        <p:nvSpPr>
          <p:cNvPr id="1487" name="Google Shape;1487;g2297814f4af_0_426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88" name="Google Shape;1488;g2297814f4af_0_4269"/>
          <p:cNvSpPr txBox="1"/>
          <p:nvPr>
            <p:ph idx="3" type="body"/>
          </p:nvPr>
        </p:nvSpPr>
        <p:spPr>
          <a:xfrm>
            <a:off x="1655400" y="3246800"/>
            <a:ext cx="166089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최적점을 찾아가는 것을 효율적으로 해주는 방법 </a:t>
            </a:r>
            <a:endParaRPr sz="3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loss function 을 통해 산출한 값을 어떻게 적용해야 모델이 학습이 잘될지에 대한 최적화 기법</a:t>
            </a:r>
            <a:endParaRPr b="1"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89" name="Google Shape;1489;g2297814f4af_0_426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경사하강법</a:t>
            </a:r>
            <a:r>
              <a:rPr lang="ko-KR"/>
              <a:t>과 옵티마이저</a:t>
            </a:r>
            <a:endParaRPr/>
          </a:p>
        </p:txBody>
      </p:sp>
      <p:pic>
        <p:nvPicPr>
          <p:cNvPr id="1490" name="Google Shape;1490;g2297814f4af_0_4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375" y="4762774"/>
            <a:ext cx="11793650" cy="49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253c507d6fb_0_306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경사하강법</a:t>
            </a:r>
            <a:endParaRPr b="1"/>
          </a:p>
        </p:txBody>
      </p:sp>
      <p:sp>
        <p:nvSpPr>
          <p:cNvPr id="1496" name="Google Shape;1496;g253c507d6fb_0_306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97" name="Google Shape;1497;g253c507d6fb_0_3061"/>
          <p:cNvSpPr txBox="1"/>
          <p:nvPr>
            <p:ph idx="3" type="body"/>
          </p:nvPr>
        </p:nvSpPr>
        <p:spPr>
          <a:xfrm>
            <a:off x="1655400" y="32468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모델이 학습하는 과정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98" name="Google Shape;1498;g253c507d6fb_0_306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경사하강법과 옵티마이저</a:t>
            </a:r>
            <a:endParaRPr/>
          </a:p>
        </p:txBody>
      </p:sp>
      <p:sp>
        <p:nvSpPr>
          <p:cNvPr id="1499" name="Google Shape;1499;g253c507d6fb_0_3061"/>
          <p:cNvSpPr/>
          <p:nvPr/>
        </p:nvSpPr>
        <p:spPr>
          <a:xfrm>
            <a:off x="355075" y="4610450"/>
            <a:ext cx="47607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순전파</a:t>
            </a:r>
            <a:r>
              <a:rPr b="1" lang="ko-KR" sz="3200">
                <a:solidFill>
                  <a:schemeClr val="dk1"/>
                </a:solidFill>
              </a:rPr>
              <a:t>(forward) </a:t>
            </a:r>
            <a:r>
              <a:rPr b="1" lang="ko-KR" sz="3200"/>
              <a:t>진행</a:t>
            </a:r>
            <a:endParaRPr b="1" sz="3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모델에 인풋을 넣어 출력층까지 </a:t>
            </a:r>
            <a:br>
              <a:rPr lang="ko-KR" sz="2400"/>
            </a:br>
            <a:r>
              <a:rPr lang="ko-KR" sz="2400"/>
              <a:t>통과하는 전과정</a:t>
            </a:r>
            <a:endParaRPr sz="2400"/>
          </a:p>
        </p:txBody>
      </p:sp>
      <p:sp>
        <p:nvSpPr>
          <p:cNvPr id="1500" name="Google Shape;1500;g253c507d6fb_0_3061"/>
          <p:cNvSpPr/>
          <p:nvPr/>
        </p:nvSpPr>
        <p:spPr>
          <a:xfrm>
            <a:off x="5827225" y="4610450"/>
            <a:ext cx="37881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2. Loss 계산</a:t>
            </a:r>
            <a:endParaRPr b="1" sz="3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모델의 예측값과 라벨값 </a:t>
            </a:r>
            <a:br>
              <a:rPr lang="ko-KR" sz="2400"/>
            </a:br>
            <a:r>
              <a:rPr lang="ko-KR" sz="2400"/>
              <a:t>사이에 계산</a:t>
            </a:r>
            <a:endParaRPr sz="2400"/>
          </a:p>
        </p:txBody>
      </p:sp>
      <p:sp>
        <p:nvSpPr>
          <p:cNvPr id="1501" name="Google Shape;1501;g253c507d6fb_0_3061"/>
          <p:cNvSpPr/>
          <p:nvPr/>
        </p:nvSpPr>
        <p:spPr>
          <a:xfrm>
            <a:off x="10440450" y="4610450"/>
            <a:ext cx="41826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3. Optimizer 동작</a:t>
            </a:r>
            <a:endParaRPr b="1" sz="3200"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loss 에 대한 grad 계산</a:t>
            </a:r>
            <a:endParaRPr sz="2400"/>
          </a:p>
        </p:txBody>
      </p:sp>
      <p:sp>
        <p:nvSpPr>
          <p:cNvPr id="1502" name="Google Shape;1502;g253c507d6fb_0_3061"/>
          <p:cNvSpPr/>
          <p:nvPr/>
        </p:nvSpPr>
        <p:spPr>
          <a:xfrm>
            <a:off x="15140750" y="4610450"/>
            <a:ext cx="4876800" cy="162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/>
              <a:t>4. 역전</a:t>
            </a:r>
            <a:r>
              <a:rPr b="1" lang="ko-KR" sz="3200"/>
              <a:t>파 진행</a:t>
            </a:r>
            <a:endParaRPr b="1" sz="3200"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/>
              <a:t>optimizer가 계산한 grad값으로 weight 업데이트</a:t>
            </a:r>
            <a:endParaRPr sz="2400"/>
          </a:p>
        </p:txBody>
      </p:sp>
      <p:sp>
        <p:nvSpPr>
          <p:cNvPr id="1503" name="Google Shape;1503;g253c507d6fb_0_3061"/>
          <p:cNvSpPr txBox="1"/>
          <p:nvPr/>
        </p:nvSpPr>
        <p:spPr>
          <a:xfrm>
            <a:off x="14256650" y="10823400"/>
            <a:ext cx="564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https://wikidocs.net/37406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https://angeloyeo.github.io/2020/08/16/gradient_descent.html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4" name="Google Shape;1504;g253c507d6fb_0_30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25" y="7033550"/>
            <a:ext cx="5182200" cy="226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g253c507d6fb_0_30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0750" y="6950350"/>
            <a:ext cx="4760700" cy="2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g253c507d6fb_0_30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0450" y="6640805"/>
            <a:ext cx="4182600" cy="41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g253c507d6fb_0_30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7225" y="7179625"/>
            <a:ext cx="4182600" cy="192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53c507d6fb_0_307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옵티마이저</a:t>
            </a:r>
            <a:endParaRPr b="1"/>
          </a:p>
        </p:txBody>
      </p:sp>
      <p:sp>
        <p:nvSpPr>
          <p:cNvPr id="1513" name="Google Shape;1513;g253c507d6fb_0_307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14" name="Google Shape;1514;g253c507d6fb_0_3073"/>
          <p:cNvSpPr txBox="1"/>
          <p:nvPr>
            <p:ph idx="3" type="body"/>
          </p:nvPr>
        </p:nvSpPr>
        <p:spPr>
          <a:xfrm>
            <a:off x="1631050" y="27949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GD &gt; SGD &gt; AdaGrad &gt; RMSProp &gt; Adam &gt; AdamW …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경사하강</a:t>
            </a:r>
            <a:r>
              <a:rPr lang="ko-KR" sz="3200"/>
              <a:t>법(Gradient Descent) : 손실함수를 정의하고 </a:t>
            </a:r>
            <a:r>
              <a:rPr b="1" lang="ko-KR" sz="3200"/>
              <a:t>손실함수의 기울기를 계산하여 기울기의 반대 방향으로 매개변수를 업데이트</a:t>
            </a:r>
            <a:r>
              <a:rPr lang="ko-KR" sz="3200"/>
              <a:t>한다.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SGD(Stochastic Gradient Descent) : 기본적인 최적화 알고리즘, 각 매개변수에 대한 </a:t>
            </a:r>
            <a:r>
              <a:rPr b="1" lang="ko-KR" sz="3200"/>
              <a:t>손실함수의 기울기를 사용</a:t>
            </a:r>
            <a:r>
              <a:rPr lang="ko-KR" sz="3200"/>
              <a:t>해서 매개변수 업데이트한다.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AdaGrad : SGD 단점을 보완하기 위해 만든 최적화 알고리즘, </a:t>
            </a:r>
            <a:r>
              <a:rPr b="1" lang="ko-KR" sz="3200"/>
              <a:t>각 매개변수의 기울기의 제곱의 합</a:t>
            </a:r>
            <a:r>
              <a:rPr lang="ko-KR" sz="3200"/>
              <a:t>을 계산하고, 이 합을 사용하여 매개변수를 업데이트한다.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RMSProp : AdaGrad의 단점을 보완하기 위해 만든 최적화 알고리즘, AdaGrad와 같이 각 매개변수의 기울기의 제곱의 합을 계산하지만, </a:t>
            </a:r>
            <a:r>
              <a:rPr b="1" lang="ko-KR" sz="3200"/>
              <a:t>이전 Iter의 기울기의 제곱의 합을 사용</a:t>
            </a:r>
            <a:r>
              <a:rPr lang="ko-KR" sz="3200"/>
              <a:t>하여 매개변수를 업데이트한다. </a:t>
            </a:r>
            <a:br>
              <a:rPr lang="ko-KR" sz="3200"/>
            </a:b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Adam : AdaGrad 와 RMSProp의 장점을 결합한 최적화 알고리즘, AdaGrad와 같이 각 매개변수의 기울기의 제곱의 합을 계산하지만, </a:t>
            </a:r>
            <a:r>
              <a:rPr b="1" lang="ko-KR" sz="3200"/>
              <a:t>이전 Iter의 기울기와 기울기의 제곱의 합을 사용</a:t>
            </a:r>
            <a:r>
              <a:rPr lang="ko-KR" sz="3200"/>
              <a:t>하여 매개변수를 업데이트한다. </a:t>
            </a:r>
            <a:br>
              <a:rPr lang="ko-KR" sz="3200"/>
            </a:b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15" name="Google Shape;1515;g253c507d6fb_0_307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경사하강법과 옵티마이저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53c507d6fb_0_309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옵티마이저</a:t>
            </a:r>
            <a:endParaRPr b="1"/>
          </a:p>
        </p:txBody>
      </p:sp>
      <p:sp>
        <p:nvSpPr>
          <p:cNvPr id="1521" name="Google Shape;1521;g253c507d6fb_0_309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22" name="Google Shape;1522;g253c507d6fb_0_3099"/>
          <p:cNvSpPr txBox="1"/>
          <p:nvPr>
            <p:ph idx="3" type="body"/>
          </p:nvPr>
        </p:nvSpPr>
        <p:spPr>
          <a:xfrm>
            <a:off x="1631050" y="2794900"/>
            <a:ext cx="141252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GD &gt; SGD &gt; AdaGrad &gt; RMSProp &gt; Adam &gt; AdamW …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경사하강법(Gradient Descent) : 손실함수를 정의하고 </a:t>
            </a:r>
            <a:r>
              <a:rPr b="1" lang="ko-KR" sz="3200"/>
              <a:t>손실함수의 기울기를 계산하여 기울기의 반대 방향으로 매개변수를 업데이트</a:t>
            </a:r>
            <a:r>
              <a:rPr lang="ko-KR" sz="3200"/>
              <a:t>한다.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/>
              <a:t>																								</a:t>
            </a:r>
            <a:endParaRPr sz="4000"/>
          </a:p>
          <a:p>
            <a:pPr indent="457200" lvl="0" marL="10972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814C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3200"/>
            </a:b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23" name="Google Shape;1523;g253c507d6fb_0_309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경사하강법과 옵티마이저</a:t>
            </a:r>
            <a:endParaRPr/>
          </a:p>
        </p:txBody>
      </p:sp>
      <p:pic>
        <p:nvPicPr>
          <p:cNvPr id="1524" name="Google Shape;1524;g253c507d6fb_0_30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050" y="4950225"/>
            <a:ext cx="10432651" cy="27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g253c507d6fb_0_30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050" y="7803275"/>
            <a:ext cx="10432650" cy="3002319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g253c507d6fb_0_3099"/>
          <p:cNvSpPr txBox="1"/>
          <p:nvPr/>
        </p:nvSpPr>
        <p:spPr>
          <a:xfrm>
            <a:off x="1376450" y="7262375"/>
            <a:ext cx="1986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0972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814CFF"/>
                </a:solidFill>
              </a:rPr>
              <a:t>차이점은 단하나!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53c507d6fb_0_310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옵티마이저</a:t>
            </a:r>
            <a:endParaRPr b="1"/>
          </a:p>
        </p:txBody>
      </p:sp>
      <p:sp>
        <p:nvSpPr>
          <p:cNvPr id="1532" name="Google Shape;1532;g253c507d6fb_0_310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33" name="Google Shape;1533;g253c507d6fb_0_3106"/>
          <p:cNvSpPr txBox="1"/>
          <p:nvPr>
            <p:ph idx="3" type="body"/>
          </p:nvPr>
        </p:nvSpPr>
        <p:spPr>
          <a:xfrm>
            <a:off x="1631050" y="27949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GD &gt; SGD &gt; AdaGrad &gt; RMSProp &gt; Adam &gt; AdamW …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2. SGD(Stochastic Gradient Descent) : 기본적인 최적화 알고리즘, 각 매개변수에 대한 </a:t>
            </a:r>
            <a:r>
              <a:rPr b="1" lang="ko-KR" sz="3200"/>
              <a:t>손실함수의 기울기를 사용</a:t>
            </a:r>
            <a:r>
              <a:rPr lang="ko-KR" sz="3200"/>
              <a:t>해서 매개변수 업데이트한다.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learning_rate</a:t>
            </a:r>
            <a:r>
              <a:rPr lang="ko-KR" sz="3200"/>
              <a:t> (학습율) : weight 업데이트할때 가중치로 부여되는 값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momentum</a:t>
            </a:r>
            <a:r>
              <a:rPr lang="ko-KR" sz="3200"/>
              <a:t> : 경사 하강의 가중치 이동 평균을 사용하여 매개변수 업데이트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nesterov</a:t>
            </a:r>
            <a:r>
              <a:rPr lang="ko-KR" sz="3200"/>
              <a:t> : Nesterov momentum 사용여부 결정하는 플래그 </a:t>
            </a:r>
            <a:endParaRPr sz="3200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/>
              <a:t>모멘텀을 사용하는 한 종류로 학습률 안정과 과대적합 방지에 좋다.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weight_decay : 과대적합 방지하는데 도움이 되는 정규화하는 파라미터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clipnorm, clipvalue : 경사하강의 절대값을 제한하는 파라미터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global_clipnorm : 경사하강 전역 절대값을 제한하는 파라미터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3200"/>
            </a:b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34" name="Google Shape;1534;g253c507d6fb_0_31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경사하강법과 옵티마이저</a:t>
            </a:r>
            <a:endParaRPr/>
          </a:p>
        </p:txBody>
      </p:sp>
      <p:sp>
        <p:nvSpPr>
          <p:cNvPr id="1535" name="Google Shape;1535;g253c507d6fb_0_3106"/>
          <p:cNvSpPr txBox="1"/>
          <p:nvPr/>
        </p:nvSpPr>
        <p:spPr>
          <a:xfrm>
            <a:off x="12028550" y="10603775"/>
            <a:ext cx="70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https://www.tensorflow.org/api_docs/python/tf/keras/optimizers/experimental/SGD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6" name="Google Shape;1536;g253c507d6fb_0_3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3600" y="5268400"/>
            <a:ext cx="5690475" cy="46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494fb4fa4a_0_401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인공지</a:t>
            </a:r>
            <a:r>
              <a:rPr lang="ko-KR"/>
              <a:t>능/머신러닝/딥러닝 정리</a:t>
            </a:r>
            <a:endParaRPr/>
          </a:p>
        </p:txBody>
      </p:sp>
      <p:sp>
        <p:nvSpPr>
          <p:cNvPr id="1122" name="Google Shape;1122;g1494fb4fa4a_0_401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23" name="Google Shape;1123;g1494fb4fa4a_0_4015"/>
          <p:cNvSpPr txBox="1"/>
          <p:nvPr>
            <p:ph idx="3" type="body"/>
          </p:nvPr>
        </p:nvSpPr>
        <p:spPr>
          <a:xfrm>
            <a:off x="1274625" y="3149600"/>
            <a:ext cx="146205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포함관계로 볼 수도 있지만, </a:t>
            </a:r>
            <a:r>
              <a:rPr lang="ko-KR" sz="3200" u="sng"/>
              <a:t>용어의 혼용 + 마케팅 용어가 되어버린 현실</a:t>
            </a:r>
            <a:endParaRPr sz="32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highlight>
                <a:srgbClr val="DFD6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124" name="Google Shape;1124;g1494fb4fa4a_0_401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</a:t>
            </a:r>
            <a:r>
              <a:rPr lang="ko-KR"/>
              <a:t>난시간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pic>
        <p:nvPicPr>
          <p:cNvPr id="1125" name="Google Shape;1125;g1494fb4fa4a_0_40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975" y="3872050"/>
            <a:ext cx="8635868" cy="690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g1494fb4fa4a_0_4015"/>
          <p:cNvSpPr txBox="1"/>
          <p:nvPr/>
        </p:nvSpPr>
        <p:spPr>
          <a:xfrm>
            <a:off x="10521250" y="4456450"/>
            <a:ext cx="9785700" cy="5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예시1 : 머신러닝 엔지니어입니다. 딥러닝 엔지니어입니다. (실제론 둘이 하는 일 비슷함)</a:t>
            </a:r>
            <a:br>
              <a:rPr b="0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예시2 : 인공지능 기반으로한 추천시스템! (실제론 그냥 통계 기반일 수 있음)</a:t>
            </a:r>
            <a:br>
              <a:rPr b="0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b="0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결론 : </a:t>
            </a:r>
            <a:r>
              <a:rPr b="1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정형데이터 = 머신러닝, 비정형데이터 = 딥러닝</a:t>
            </a:r>
            <a:br>
              <a:rPr b="1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 확률이 높다. (인공지능이란 용어 현업에선 안씀)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53c507d6fb_0_311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옵티마이저</a:t>
            </a:r>
            <a:endParaRPr b="1"/>
          </a:p>
        </p:txBody>
      </p:sp>
      <p:sp>
        <p:nvSpPr>
          <p:cNvPr id="1542" name="Google Shape;1542;g253c507d6fb_0_311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43" name="Google Shape;1543;g253c507d6fb_0_3113"/>
          <p:cNvSpPr txBox="1"/>
          <p:nvPr>
            <p:ph idx="3" type="body"/>
          </p:nvPr>
        </p:nvSpPr>
        <p:spPr>
          <a:xfrm>
            <a:off x="1631050" y="27949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GD &gt; SGD &gt; AdaGrad &gt; RMSProp &gt; Adam &gt; AdamW …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3. AdaGrad : SGD 단점을 보완하기 위해 만든 최적화 알고리즘, </a:t>
            </a:r>
            <a:r>
              <a:rPr b="1" lang="ko-KR" sz="3200"/>
              <a:t>각 매개변수의 기울기의 제곱의 합</a:t>
            </a:r>
            <a:r>
              <a:rPr lang="ko-KR" sz="3200"/>
              <a:t>을 계산하고, 이 합을 사용하여 매개변수를 업데이트한다.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learning_rate</a:t>
            </a:r>
            <a:r>
              <a:rPr lang="ko-KR" sz="3200"/>
              <a:t> (학습율) : weight 업데이트할때 가중치로 부여되는 값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initial_accumulator_value</a:t>
            </a:r>
            <a:r>
              <a:rPr lang="ko-KR" sz="3200"/>
              <a:t> : Adagrad의 초기 누적기 값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epsilon</a:t>
            </a:r>
            <a:r>
              <a:rPr lang="ko-KR" sz="3200"/>
              <a:t> : RMSprop의 분모가 0이되는 것을 방지하는 작은 상수 </a:t>
            </a:r>
            <a:r>
              <a:rPr lang="ko-KR"/>
              <a:t>e.g) 1e-5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weight_decay : 과대적합 방지하는데 도움이 되는 정규화하는 파라미터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clipnorm, clipvalue : 경사하강의 절대값을 제한하는 파라미터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global_clipnorm : 경사하강 전역 절대값을 제한하는 파라미터</a:t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44" name="Google Shape;1544;g253c507d6fb_0_311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경사하강법과 옵티마이저</a:t>
            </a:r>
            <a:endParaRPr/>
          </a:p>
        </p:txBody>
      </p:sp>
      <p:sp>
        <p:nvSpPr>
          <p:cNvPr id="1545" name="Google Shape;1545;g253c507d6fb_0_3113"/>
          <p:cNvSpPr txBox="1"/>
          <p:nvPr/>
        </p:nvSpPr>
        <p:spPr>
          <a:xfrm>
            <a:off x="11979850" y="10603775"/>
            <a:ext cx="73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https://www.tensorflow.org/api_docs/python/tf/keras/optimizers/experimental/Adagrad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46" name="Google Shape;1546;g253c507d6fb_0_3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8050" y="5446675"/>
            <a:ext cx="6369250" cy="4986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53c507d6fb_0_312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옵티마이저</a:t>
            </a:r>
            <a:endParaRPr b="1"/>
          </a:p>
        </p:txBody>
      </p:sp>
      <p:sp>
        <p:nvSpPr>
          <p:cNvPr id="1552" name="Google Shape;1552;g253c507d6fb_0_312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53" name="Google Shape;1553;g253c507d6fb_0_3120"/>
          <p:cNvSpPr txBox="1"/>
          <p:nvPr>
            <p:ph idx="3" type="body"/>
          </p:nvPr>
        </p:nvSpPr>
        <p:spPr>
          <a:xfrm>
            <a:off x="1631050" y="27949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GD &gt; SGD &gt; AdaGrad &gt; RMSProp &gt; Adam &gt; AdamW …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4. RMSProp : AdaGrad의 단점을 보완하기 위해 만든 최적화 알고리즘, AdaGrad와 같이 각 매개변수의 기울기의 제곱의 합을 계산하지만, </a:t>
            </a:r>
            <a:r>
              <a:rPr b="1" lang="ko-KR" sz="3200"/>
              <a:t>이전 Iter의 기울기의 제곱의 합을 사용</a:t>
            </a:r>
            <a:r>
              <a:rPr lang="ko-KR" sz="3200"/>
              <a:t>하여 매개변수를 업데이트한다.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learning_rate (학습율) : weight 업데이트할때 가중치로 부여되는 값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rho : RMSprop의 가중치 이동 평균 계수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momentum : 모멘텀 계수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epsilon : RMSprop의 분모가 0이되는 것을 방지하는 작은 상수 </a:t>
            </a:r>
            <a:r>
              <a:rPr lang="ko-KR"/>
              <a:t>e.g) 1e-5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centered : RMSprop의 두번째 모멘트를 중심화할지 결정하는 플래그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weight_decay : 과대적합 방지하는데 도움이 되는 정규화하는 파라미터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clipnorm, clipvalue : 경사하강의 절대값을 제한하는 파라미터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global_clipnorm : 경사하강 전역 절대값을 제한하는 파라미터</a:t>
            </a:r>
            <a:br>
              <a:rPr lang="ko-KR" sz="3200"/>
            </a:br>
            <a:br>
              <a:rPr lang="ko-KR" sz="3200"/>
            </a:b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54" name="Google Shape;1554;g253c507d6fb_0_312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경사하강법과 옵티마이저</a:t>
            </a:r>
            <a:endParaRPr/>
          </a:p>
        </p:txBody>
      </p:sp>
      <p:sp>
        <p:nvSpPr>
          <p:cNvPr id="1555" name="Google Shape;1555;g253c507d6fb_0_3120"/>
          <p:cNvSpPr txBox="1"/>
          <p:nvPr/>
        </p:nvSpPr>
        <p:spPr>
          <a:xfrm>
            <a:off x="11249350" y="10607375"/>
            <a:ext cx="757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u="sng">
                <a:solidFill>
                  <a:schemeClr val="hlink"/>
                </a:solidFill>
                <a:hlinkClick r:id="rId3"/>
              </a:rPr>
              <a:t>https://www.tensorflow.org/api_docs/python/tf/keras/optimizers/experimental/RMSprop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56" name="Google Shape;1556;g253c507d6fb_0_3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8475" y="5242400"/>
            <a:ext cx="5965675" cy="518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53c507d6fb_0_312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옵티마이저</a:t>
            </a:r>
            <a:endParaRPr b="1"/>
          </a:p>
        </p:txBody>
      </p:sp>
      <p:sp>
        <p:nvSpPr>
          <p:cNvPr id="1562" name="Google Shape;1562;g253c507d6fb_0_312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63" name="Google Shape;1563;g253c507d6fb_0_3127"/>
          <p:cNvSpPr txBox="1"/>
          <p:nvPr>
            <p:ph idx="3" type="body"/>
          </p:nvPr>
        </p:nvSpPr>
        <p:spPr>
          <a:xfrm>
            <a:off x="1631050" y="2794900"/>
            <a:ext cx="143766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-KR" sz="3200"/>
              <a:t>GD &gt; SGD &gt; AdaGrad &gt; RMSProp &gt; Adam &gt; AdamW …</a:t>
            </a:r>
            <a:br>
              <a:rPr lang="ko-KR" sz="3200"/>
            </a:b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5. Adam : AdaGrad 와 RMSProp의 장점을 결합한 최적화 알고리즘, AdaGrad와 같이 각 매개변수의 기울기의 제곱의 합을 계산하지만, </a:t>
            </a:r>
            <a:r>
              <a:rPr b="1" lang="ko-KR" sz="3200"/>
              <a:t>이전 Iter의 기울기와 기울기의 제곱의 합을 사용</a:t>
            </a:r>
            <a:r>
              <a:rPr lang="ko-KR" sz="3200"/>
              <a:t>하여 매개변수를 업데이트한다.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learning_rate (학습</a:t>
            </a:r>
            <a:r>
              <a:rPr lang="ko-KR" sz="3200"/>
              <a:t>율) : weight 업데이트할때 가중치로 부여되는 값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beta_1 : momentum 계수 1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beta_2 : momentum 계수 2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epsilon : Adam의 분모가 0이되는 것을 방지하는 작은 상수 </a:t>
            </a:r>
            <a:r>
              <a:rPr lang="ko-KR"/>
              <a:t>e.g) 1e-5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amsgrad : AMSGrad 버전의 Adam 활성화 선택하는 파라미터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weight_decay : 과대적합 방지하는데 도움이 되는 정규화하는 파라미터</a:t>
            </a:r>
            <a:endParaRPr sz="3200"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ko-KR" sz="3200"/>
              <a:t>clipnorm, clipvalue : 경사하강의 절대값을 제한하는 파라미터</a:t>
            </a:r>
            <a:br>
              <a:rPr lang="ko-KR" sz="3200"/>
            </a:b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64" name="Google Shape;1564;g253c507d6fb_0_3127"/>
          <p:cNvSpPr txBox="1"/>
          <p:nvPr/>
        </p:nvSpPr>
        <p:spPr>
          <a:xfrm>
            <a:off x="13367750" y="10815575"/>
            <a:ext cx="57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https://www.tensorflow.org/api_docs/python/tf/keras/optimizers/Adam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g253c507d6fb_0_312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경사하강법과 옵티마이저</a:t>
            </a:r>
            <a:endParaRPr/>
          </a:p>
        </p:txBody>
      </p:sp>
      <p:pic>
        <p:nvPicPr>
          <p:cNvPr id="1566" name="Google Shape;1566;g253c507d6fb_0_3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4150" y="4885125"/>
            <a:ext cx="6032372" cy="57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53c507d6fb_0_282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1572" name="Google Shape;1572;g253c507d6fb_0_2827"/>
          <p:cNvSpPr txBox="1"/>
          <p:nvPr>
            <p:ph idx="2" type="body"/>
          </p:nvPr>
        </p:nvSpPr>
        <p:spPr>
          <a:xfrm>
            <a:off x="1604975" y="5142025"/>
            <a:ext cx="187023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에</a:t>
            </a:r>
            <a:r>
              <a:rPr lang="ko-KR"/>
              <a:t>폭(epoch), 배치 사이즈(batch_size), 반복(iter)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53c507d6fb_0_283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에폭(epoch)</a:t>
            </a:r>
            <a:endParaRPr b="1"/>
          </a:p>
        </p:txBody>
      </p:sp>
      <p:sp>
        <p:nvSpPr>
          <p:cNvPr id="1578" name="Google Shape;1578;g253c507d6fb_0_283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79" name="Google Shape;1579;g253c507d6fb_0_2839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ko-KR" sz="3200">
                <a:solidFill>
                  <a:srgbClr val="666666"/>
                </a:solidFill>
              </a:rPr>
              <a:t>한 번의 epoch</a:t>
            </a:r>
            <a:r>
              <a:rPr lang="ko-KR" sz="3200">
                <a:solidFill>
                  <a:srgbClr val="666666"/>
                </a:solidFill>
              </a:rPr>
              <a:t>는 인공 신경망에서 전체 데이터 셋에 대해 f</a:t>
            </a:r>
            <a:r>
              <a:rPr b="1" lang="ko-KR" sz="3200">
                <a:solidFill>
                  <a:srgbClr val="666666"/>
                </a:solidFill>
              </a:rPr>
              <a:t>orward pass/backward pass 과정을 거친 것</a:t>
            </a:r>
            <a:r>
              <a:rPr lang="ko-KR" sz="3200">
                <a:solidFill>
                  <a:srgbClr val="666666"/>
                </a:solidFill>
              </a:rPr>
              <a:t>을 말함. </a:t>
            </a:r>
            <a:br>
              <a:rPr lang="ko-KR" sz="3200">
                <a:solidFill>
                  <a:srgbClr val="666666"/>
                </a:solidFill>
              </a:rPr>
            </a:br>
            <a:br>
              <a:rPr lang="ko-KR" sz="3200">
                <a:solidFill>
                  <a:srgbClr val="666666"/>
                </a:solidFill>
              </a:rPr>
            </a:br>
            <a:r>
              <a:rPr lang="ko-KR" sz="3200">
                <a:solidFill>
                  <a:srgbClr val="666666"/>
                </a:solidFill>
              </a:rPr>
              <a:t>즉, </a:t>
            </a:r>
            <a:r>
              <a:rPr b="1" lang="ko-KR" sz="3200">
                <a:solidFill>
                  <a:srgbClr val="666666"/>
                </a:solidFill>
              </a:rPr>
              <a:t>전체 데이터 셋에 대해 한 번 학습을 완료한 상태</a:t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666666"/>
                </a:solidFill>
              </a:rPr>
              <a:t>적정수의 epoch을 설정해야 </a:t>
            </a:r>
            <a:r>
              <a:rPr b="1" lang="ko-KR" sz="3200">
                <a:solidFill>
                  <a:srgbClr val="666666"/>
                </a:solidFill>
              </a:rPr>
              <a:t>과대적합(Overfitting)</a:t>
            </a:r>
            <a:r>
              <a:rPr lang="ko-KR" sz="3200">
                <a:solidFill>
                  <a:srgbClr val="666666"/>
                </a:solidFill>
              </a:rPr>
              <a:t>되는 것을 방지할 수 있다.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666666"/>
                </a:solidFill>
              </a:rPr>
              <a:t>물론, 너무 적으면 과소적합(Underfitting)이 될 수 있다.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666666"/>
                </a:solidFill>
              </a:rPr>
              <a:t>오버피팅이란? =&gt; </a:t>
            </a:r>
            <a:endParaRPr b="1" sz="4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80" name="Google Shape;1580;g253c507d6fb_0_283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6. 에</a:t>
            </a:r>
            <a:r>
              <a:rPr lang="ko-KR"/>
              <a:t>폭(epcoh) , 배치 사이즈(batch_size) , 반복(iteration)</a:t>
            </a:r>
            <a:endParaRPr/>
          </a:p>
        </p:txBody>
      </p:sp>
      <p:sp>
        <p:nvSpPr>
          <p:cNvPr id="1581" name="Google Shape;1581;g253c507d6fb_0_2839"/>
          <p:cNvSpPr txBox="1"/>
          <p:nvPr/>
        </p:nvSpPr>
        <p:spPr>
          <a:xfrm>
            <a:off x="15944850" y="104406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https://jonhyuk0922.tistory.com/129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2" name="Google Shape;1582;g253c507d6fb_0_28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300" y="6821700"/>
            <a:ext cx="8353423" cy="4105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53c507d6fb_0_301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배치사이즈(batch_size)</a:t>
            </a:r>
            <a:endParaRPr b="1"/>
          </a:p>
        </p:txBody>
      </p:sp>
      <p:sp>
        <p:nvSpPr>
          <p:cNvPr id="1588" name="Google Shape;1588;g253c507d6fb_0_301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89" name="Google Shape;1589;g253c507d6fb_0_3015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ko-KR" sz="3200">
                <a:solidFill>
                  <a:srgbClr val="666666"/>
                </a:solidFill>
              </a:rPr>
              <a:t>batch size는 한번의 batch마다 주는 데이터 샘플의 size를 말한다.</a:t>
            </a:r>
            <a:br>
              <a:rPr lang="ko-KR" sz="3200">
                <a:solidFill>
                  <a:srgbClr val="666666"/>
                </a:solidFill>
              </a:rPr>
            </a:br>
            <a:br>
              <a:rPr lang="ko-KR" sz="3200">
                <a:solidFill>
                  <a:srgbClr val="666666"/>
                </a:solidFill>
              </a:rPr>
            </a:br>
            <a:r>
              <a:rPr lang="ko-KR" sz="3200">
                <a:solidFill>
                  <a:srgbClr val="666666"/>
                </a:solidFill>
              </a:rPr>
              <a:t>이</a:t>
            </a:r>
            <a:r>
              <a:rPr lang="ko-KR" sz="3200">
                <a:solidFill>
                  <a:srgbClr val="666666"/>
                </a:solidFill>
              </a:rPr>
              <a:t>때, batch(원래 이름은 mini-batch)는 나눠진 데이터셋을 의미한다. </a:t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666666"/>
                </a:solidFill>
              </a:rPr>
              <a:t>예를들어, 700개의 이미지로 이뤄진 데이터셋을 7개의 배치로 나눠서 학습시킨다면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666666"/>
                </a:solidFill>
              </a:rPr>
              <a:t>배치사이즈는 700개를 7번의 배치로 나눈 100개</a:t>
            </a:r>
            <a:r>
              <a:rPr lang="ko-KR" sz="3200">
                <a:solidFill>
                  <a:srgbClr val="666666"/>
                </a:solidFill>
              </a:rPr>
              <a:t>가 된다.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90" name="Google Shape;1590;g253c507d6fb_0_301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6. 에폭(epcoh) , 배치 사이즈(batch_size) , 반복(iteration)</a:t>
            </a:r>
            <a:endParaRPr/>
          </a:p>
        </p:txBody>
      </p:sp>
      <p:sp>
        <p:nvSpPr>
          <p:cNvPr id="1591" name="Google Shape;1591;g253c507d6fb_0_3015"/>
          <p:cNvSpPr txBox="1"/>
          <p:nvPr/>
        </p:nvSpPr>
        <p:spPr>
          <a:xfrm>
            <a:off x="15944850" y="104406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https://jonhyuk0922.tistory.com/129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2" name="Google Shape;1592;g253c507d6fb_0_30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625" y="6369800"/>
            <a:ext cx="6229475" cy="43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253c507d6fb_0_302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반복(iteration)</a:t>
            </a:r>
            <a:endParaRPr b="1"/>
          </a:p>
        </p:txBody>
      </p:sp>
      <p:sp>
        <p:nvSpPr>
          <p:cNvPr id="1598" name="Google Shape;1598;g253c507d6fb_0_302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99" name="Google Shape;1599;g253c507d6fb_0_3025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Char char="-"/>
            </a:pPr>
            <a:r>
              <a:rPr b="1" lang="ko-KR" sz="3200">
                <a:solidFill>
                  <a:srgbClr val="666666"/>
                </a:solidFill>
              </a:rPr>
              <a:t>iteration은 epoch을 나누어서 실행하는 횟수</a:t>
            </a:r>
            <a:endParaRPr b="1" sz="3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666666"/>
                </a:solidFill>
              </a:rPr>
              <a:t>즉, iteration은 </a:t>
            </a:r>
            <a:r>
              <a:rPr b="1" lang="ko-KR" sz="3200">
                <a:solidFill>
                  <a:srgbClr val="666666"/>
                </a:solidFill>
              </a:rPr>
              <a:t>1 epoch을 마치는데 필요한 미니배치 갯수</a:t>
            </a:r>
            <a:r>
              <a:rPr lang="ko-KR" sz="3200">
                <a:solidFill>
                  <a:srgbClr val="666666"/>
                </a:solidFill>
              </a:rPr>
              <a:t>이다. </a:t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00" name="Google Shape;1600;g253c507d6fb_0_302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6. 에폭(epcoh) , 배치 사이즈(batch_size) , 반복(iteration)</a:t>
            </a:r>
            <a:endParaRPr/>
          </a:p>
        </p:txBody>
      </p:sp>
      <p:sp>
        <p:nvSpPr>
          <p:cNvPr id="1601" name="Google Shape;1601;g253c507d6fb_0_3025"/>
          <p:cNvSpPr txBox="1"/>
          <p:nvPr/>
        </p:nvSpPr>
        <p:spPr>
          <a:xfrm>
            <a:off x="15944850" y="104406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https://jonhyuk0922.tistory.com/129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253c507d6fb_0_303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여기서 퀴즈!</a:t>
            </a:r>
            <a:endParaRPr b="1"/>
          </a:p>
        </p:txBody>
      </p:sp>
      <p:sp>
        <p:nvSpPr>
          <p:cNvPr id="1607" name="Google Shape;1607;g253c507d6fb_0_303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08" name="Google Shape;1608;g253c507d6fb_0_3038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666666"/>
                </a:solidFill>
              </a:rPr>
              <a:t>만약 10,000개의 데이터셋을 학습시킨다고 치자. (여기서 학습은 순방향(forward) + 역방향(backward))</a:t>
            </a:r>
            <a:endParaRPr sz="3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666666"/>
                </a:solidFill>
              </a:rPr>
              <a:t>메모리 한계 및 성능을 고려하여, 나눠서 학습을 진행</a:t>
            </a:r>
            <a:r>
              <a:rPr lang="ko-KR" sz="3200">
                <a:solidFill>
                  <a:srgbClr val="666666"/>
                </a:solidFill>
              </a:rPr>
              <a:t>시킬 것이다.</a:t>
            </a:r>
            <a:endParaRPr sz="3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666666"/>
                </a:solidFill>
              </a:rPr>
              <a:t>만약, 한번에 500개씩 학습하고 전체 데이터를 총 100번 학습한다면 </a:t>
            </a:r>
            <a:br>
              <a:rPr b="1" lang="ko-KR" sz="4000">
                <a:solidFill>
                  <a:srgbClr val="666666"/>
                </a:solidFill>
              </a:rPr>
            </a:br>
            <a:r>
              <a:rPr b="1" lang="ko-KR" sz="4000">
                <a:solidFill>
                  <a:srgbClr val="666666"/>
                </a:solidFill>
              </a:rPr>
              <a:t>에폭/배치사이즈/이터레이션은 각각 무엇일까요?!</a:t>
            </a:r>
            <a:endParaRPr b="1" sz="40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09" name="Google Shape;1609;g253c507d6fb_0_303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6. 에폭(epcoh) , 배치 사이즈(batch_size) , 반복(iteration)</a:t>
            </a:r>
            <a:endParaRPr/>
          </a:p>
        </p:txBody>
      </p:sp>
      <p:sp>
        <p:nvSpPr>
          <p:cNvPr id="1610" name="Google Shape;1610;g253c507d6fb_0_3038"/>
          <p:cNvSpPr txBox="1"/>
          <p:nvPr/>
        </p:nvSpPr>
        <p:spPr>
          <a:xfrm>
            <a:off x="15944850" y="104406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https://jonhyuk0922.tistory.com/129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https://jonhyuk0922.tistory.com/49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53c507d6fb_0_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지도학</a:t>
            </a:r>
            <a:r>
              <a:rPr lang="ko-KR"/>
              <a:t>습 vs 비지도학습</a:t>
            </a:r>
            <a:endParaRPr/>
          </a:p>
        </p:txBody>
      </p:sp>
      <p:sp>
        <p:nvSpPr>
          <p:cNvPr id="1132" name="Google Shape;1132;g253c507d6fb_0_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33" name="Google Shape;1133;g253c507d6fb_0_0"/>
          <p:cNvSpPr txBox="1"/>
          <p:nvPr>
            <p:ph idx="3" type="body"/>
          </p:nvPr>
        </p:nvSpPr>
        <p:spPr>
          <a:xfrm>
            <a:off x="1274625" y="3149600"/>
            <a:ext cx="146205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756" lvl="0" marL="3807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ko-KR" sz="3200"/>
              <a:t>지도학습은 레이블(label)이 있고, 비지도학습은 레이블이 없다. </a:t>
            </a:r>
            <a:br>
              <a:rPr lang="ko-KR" sz="3200"/>
            </a:br>
            <a:br>
              <a:rPr lang="ko-KR" sz="3200"/>
            </a:br>
            <a:r>
              <a:rPr lang="ko-KR" sz="3200"/>
              <a:t>우리 교육과정 내에 비지도학습 경험 없을 확률이 높음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200">
              <a:highlight>
                <a:srgbClr val="DFD6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200"/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134" name="Google Shape;1134;g253c507d6fb_0_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135" name="Google Shape;1135;g253c507d6fb_0_0"/>
          <p:cNvSpPr txBox="1"/>
          <p:nvPr/>
        </p:nvSpPr>
        <p:spPr>
          <a:xfrm>
            <a:off x="1376450" y="6316075"/>
            <a:ext cx="1216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정형 데이터 : 테이블 구조로 저장된 데이터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비정형 데이터 : 음성, 텍스트, 이미지, 영상 등 처리가 필요한 데이터 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g253c507d6fb_0_0"/>
          <p:cNvSpPr txBox="1"/>
          <p:nvPr>
            <p:ph idx="2" type="body"/>
          </p:nvPr>
        </p:nvSpPr>
        <p:spPr>
          <a:xfrm>
            <a:off x="1376445" y="5381561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정형데이</a:t>
            </a:r>
            <a:r>
              <a:rPr lang="ko-KR"/>
              <a:t>터 vs 비정형데이터</a:t>
            </a:r>
            <a:endParaRPr/>
          </a:p>
        </p:txBody>
      </p:sp>
      <p:pic>
        <p:nvPicPr>
          <p:cNvPr id="1137" name="Google Shape;1137;g253c507d6f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50" y="5381544"/>
            <a:ext cx="795977" cy="6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g253c507d6f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450" y="7852000"/>
            <a:ext cx="7412474" cy="27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g253c507d6f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9550" y="7302925"/>
            <a:ext cx="3173689" cy="27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g253c507d6f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06472" y="8635102"/>
            <a:ext cx="2755374" cy="275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g253c507d6f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46388" y="7302926"/>
            <a:ext cx="3014075" cy="3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g253c507d6fb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99222" y="9419623"/>
            <a:ext cx="4320132" cy="17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53c507d6fb_0_1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148" name="Google Shape;1148;g253c507d6fb_0_1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인공지능의 역사 (feat. AI의 겨울)</a:t>
            </a:r>
            <a:endParaRPr/>
          </a:p>
        </p:txBody>
      </p:sp>
      <p:sp>
        <p:nvSpPr>
          <p:cNvPr id="1149" name="Google Shape;1149;g253c507d6fb_0_1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50" name="Google Shape;1150;g253c507d6fb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50" y="3082974"/>
            <a:ext cx="15061676" cy="65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253c507d6fb_0_16"/>
          <p:cNvSpPr txBox="1"/>
          <p:nvPr>
            <p:ph idx="2" type="body"/>
          </p:nvPr>
        </p:nvSpPr>
        <p:spPr>
          <a:xfrm>
            <a:off x="1376451" y="97791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튜링 테스트 &gt; 퍼셉트론 &gt; </a:t>
            </a:r>
            <a:r>
              <a:rPr b="1" lang="ko-KR">
                <a:solidFill>
                  <a:srgbClr val="4F4FFC"/>
                </a:solidFill>
              </a:rPr>
              <a:t>XOR 문제</a:t>
            </a:r>
            <a:r>
              <a:rPr lang="ko-KR"/>
              <a:t> &gt; </a:t>
            </a:r>
            <a:r>
              <a:rPr b="1" lang="ko-KR"/>
              <a:t>1차 AI의 겨울</a:t>
            </a:r>
            <a:r>
              <a:rPr lang="ko-KR"/>
              <a:t> [1980 ~ 2000년대] …</a:t>
            </a:r>
            <a:br>
              <a:rPr lang="ko-KR"/>
            </a:br>
            <a:r>
              <a:rPr lang="ko-KR"/>
              <a:t>&gt; 딥러닝 이론 &gt; </a:t>
            </a:r>
            <a:r>
              <a:rPr b="1" lang="ko-KR"/>
              <a:t>이미지넷</a:t>
            </a:r>
            <a:r>
              <a:rPr lang="ko-KR"/>
              <a:t> &gt; </a:t>
            </a:r>
            <a:r>
              <a:rPr b="1" lang="ko-KR">
                <a:solidFill>
                  <a:srgbClr val="4F4FFC"/>
                </a:solidFill>
              </a:rPr>
              <a:t>알파고</a:t>
            </a:r>
            <a:r>
              <a:rPr lang="ko-KR"/>
              <a:t> &gt; BERT , GPT &gt; </a:t>
            </a:r>
            <a:r>
              <a:rPr b="1" lang="ko-KR">
                <a:solidFill>
                  <a:srgbClr val="4F4FFC"/>
                </a:solidFill>
              </a:rPr>
              <a:t>ChatGPT</a:t>
            </a:r>
            <a:r>
              <a:rPr lang="ko-KR"/>
              <a:t> &gt; ???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53c507d6fb_0_45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157" name="Google Shape;1157;g253c507d6fb_0_45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학습과 추론</a:t>
            </a:r>
            <a:endParaRPr/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학습이란?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미션 : 이태리 본토의 파스타 재현하기 </a:t>
            </a:r>
            <a:endParaRPr b="1"/>
          </a:p>
        </p:txBody>
      </p:sp>
      <p:sp>
        <p:nvSpPr>
          <p:cNvPr id="1158" name="Google Shape;1158;g253c507d6fb_0_45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59" name="Google Shape;1159;g253c507d6fb_0_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3650" y="3872041"/>
            <a:ext cx="7365145" cy="5198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0" name="Google Shape;1160;g253c507d6fb_0_459"/>
          <p:cNvCxnSpPr/>
          <p:nvPr/>
        </p:nvCxnSpPr>
        <p:spPr>
          <a:xfrm>
            <a:off x="9945875" y="4353625"/>
            <a:ext cx="7312200" cy="4405500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1" name="Google Shape;1161;g253c507d6fb_0_459"/>
          <p:cNvSpPr txBox="1"/>
          <p:nvPr/>
        </p:nvSpPr>
        <p:spPr>
          <a:xfrm>
            <a:off x="13250175" y="3496175"/>
            <a:ext cx="117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0000"/>
                </a:solidFill>
              </a:rPr>
              <a:t>실패!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2" name="Google Shape;1162;g253c507d6fb_0_459"/>
          <p:cNvSpPr txBox="1"/>
          <p:nvPr/>
        </p:nvSpPr>
        <p:spPr>
          <a:xfrm>
            <a:off x="411450" y="6299925"/>
            <a:ext cx="163542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</a:rPr>
              <a:t>전체과정</a:t>
            </a:r>
            <a:br>
              <a:rPr lang="ko-KR" sz="3600">
                <a:solidFill>
                  <a:schemeClr val="dk1"/>
                </a:solidFill>
              </a:rPr>
            </a:br>
            <a:r>
              <a:rPr lang="ko-KR" sz="3600">
                <a:solidFill>
                  <a:schemeClr val="dk1"/>
                </a:solidFill>
              </a:rPr>
              <a:t>- 요리 : 요리 진행 =&gt; 설탕이 너무 많이 들어감. (결과분석) </a:t>
            </a:r>
            <a:br>
              <a:rPr lang="ko-KR" sz="3600">
                <a:solidFill>
                  <a:schemeClr val="dk1"/>
                </a:solidFill>
              </a:rPr>
            </a:br>
            <a:r>
              <a:rPr b="1" lang="ko-KR" sz="3600">
                <a:solidFill>
                  <a:schemeClr val="dk1"/>
                </a:solidFill>
              </a:rPr>
              <a:t>=&gt; 설탕 줄이기 (조정)</a:t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3600">
                <a:solidFill>
                  <a:schemeClr val="dk1"/>
                </a:solidFill>
              </a:rPr>
            </a:br>
            <a:r>
              <a:rPr lang="ko-KR" sz="3600">
                <a:solidFill>
                  <a:schemeClr val="dk1"/>
                </a:solidFill>
              </a:rPr>
              <a:t>- 머신러닝 : 선그리기 =&gt; 정답과 예측 사이 손실(loss)계산</a:t>
            </a:r>
            <a:br>
              <a:rPr lang="ko-KR" sz="3600">
                <a:solidFill>
                  <a:schemeClr val="dk1"/>
                </a:solidFill>
              </a:rPr>
            </a:br>
            <a:r>
              <a:rPr b="1" lang="ko-KR" sz="3600">
                <a:solidFill>
                  <a:schemeClr val="dk1"/>
                </a:solidFill>
              </a:rPr>
              <a:t> =&gt; 가중치(기울기) 업데이트 </a:t>
            </a:r>
            <a:endParaRPr b="1"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0000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63" name="Google Shape;1163;g253c507d6fb_0_459"/>
          <p:cNvCxnSpPr/>
          <p:nvPr/>
        </p:nvCxnSpPr>
        <p:spPr>
          <a:xfrm>
            <a:off x="10820050" y="2801925"/>
            <a:ext cx="5262000" cy="6960300"/>
          </a:xfrm>
          <a:prstGeom prst="straightConnector1">
            <a:avLst/>
          </a:prstGeom>
          <a:noFill/>
          <a:ln cap="flat" cmpd="sng" w="635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4" name="Google Shape;1164;g253c507d6fb_0_459"/>
          <p:cNvCxnSpPr/>
          <p:nvPr/>
        </p:nvCxnSpPr>
        <p:spPr>
          <a:xfrm>
            <a:off x="12131325" y="2495975"/>
            <a:ext cx="3125100" cy="7845900"/>
          </a:xfrm>
          <a:prstGeom prst="straightConnector1">
            <a:avLst/>
          </a:prstGeom>
          <a:noFill/>
          <a:ln cap="flat" cmpd="sng" w="635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5" name="Google Shape;1165;g253c507d6fb_0_459"/>
          <p:cNvSpPr/>
          <p:nvPr/>
        </p:nvSpPr>
        <p:spPr>
          <a:xfrm>
            <a:off x="9836600" y="2867500"/>
            <a:ext cx="917900" cy="1507975"/>
          </a:xfrm>
          <a:custGeom>
            <a:rect b="b" l="l" r="r" t="t"/>
            <a:pathLst>
              <a:path extrusionOk="0" h="60319" w="36716">
                <a:moveTo>
                  <a:pt x="0" y="60319"/>
                </a:moveTo>
                <a:cubicBezTo>
                  <a:pt x="1894" y="53763"/>
                  <a:pt x="5245" y="31033"/>
                  <a:pt x="11364" y="20980"/>
                </a:cubicBezTo>
                <a:cubicBezTo>
                  <a:pt x="17483" y="10927"/>
                  <a:pt x="32491" y="3497"/>
                  <a:pt x="36716" y="0"/>
                </a:cubicBezTo>
              </a:path>
            </a:pathLst>
          </a:custGeom>
          <a:noFill/>
          <a:ln cap="flat" cmpd="sng" w="28575">
            <a:solidFill>
              <a:srgbClr val="814C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6" name="Google Shape;1166;g253c507d6fb_0_459"/>
          <p:cNvSpPr/>
          <p:nvPr/>
        </p:nvSpPr>
        <p:spPr>
          <a:xfrm>
            <a:off x="10820050" y="2495975"/>
            <a:ext cx="1311312" cy="305968"/>
          </a:xfrm>
          <a:custGeom>
            <a:rect b="b" l="l" r="r" t="t"/>
            <a:pathLst>
              <a:path extrusionOk="0" h="60319" w="36716">
                <a:moveTo>
                  <a:pt x="0" y="60319"/>
                </a:moveTo>
                <a:cubicBezTo>
                  <a:pt x="1894" y="53763"/>
                  <a:pt x="5245" y="31033"/>
                  <a:pt x="11364" y="20980"/>
                </a:cubicBezTo>
                <a:cubicBezTo>
                  <a:pt x="17483" y="10927"/>
                  <a:pt x="32491" y="3497"/>
                  <a:pt x="36716" y="0"/>
                </a:cubicBezTo>
              </a:path>
            </a:pathLst>
          </a:custGeom>
          <a:noFill/>
          <a:ln cap="flat" cmpd="sng" w="28575">
            <a:solidFill>
              <a:srgbClr val="814C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7" name="Google Shape;1167;g253c507d6fb_0_459"/>
          <p:cNvSpPr txBox="1"/>
          <p:nvPr/>
        </p:nvSpPr>
        <p:spPr>
          <a:xfrm>
            <a:off x="9363875" y="3056413"/>
            <a:ext cx="117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700A8"/>
                </a:solidFill>
              </a:rPr>
              <a:t>조정</a:t>
            </a:r>
            <a:endParaRPr sz="2400">
              <a:solidFill>
                <a:srgbClr val="4700A8"/>
              </a:solidFill>
            </a:endParaRPr>
          </a:p>
        </p:txBody>
      </p:sp>
      <p:sp>
        <p:nvSpPr>
          <p:cNvPr id="1168" name="Google Shape;1168;g253c507d6fb_0_459"/>
          <p:cNvSpPr txBox="1"/>
          <p:nvPr/>
        </p:nvSpPr>
        <p:spPr>
          <a:xfrm>
            <a:off x="10889650" y="1941863"/>
            <a:ext cx="117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700A8"/>
                </a:solidFill>
              </a:rPr>
              <a:t>조정</a:t>
            </a:r>
            <a:endParaRPr sz="2400">
              <a:solidFill>
                <a:srgbClr val="4700A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53c507d6fb_0_9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174" name="Google Shape;1174;g253c507d6fb_0_90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퍼셉트론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75" name="Google Shape;1175;g253c507d6fb_0_90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76" name="Google Shape;1176;g253c507d6fb_0_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150" y="4199802"/>
            <a:ext cx="11649876" cy="5289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://cs231n.github.io/assets/nn1/neuron.png" id="1177" name="Google Shape;1177;g253c507d6fb_0_9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520" y="5212528"/>
            <a:ext cx="6826724" cy="2856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8" name="Google Shape;1178;g253c507d6fb_0_906"/>
          <p:cNvSpPr txBox="1"/>
          <p:nvPr/>
        </p:nvSpPr>
        <p:spPr>
          <a:xfrm>
            <a:off x="10184300" y="10424700"/>
            <a:ext cx="88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출처 : </a:t>
            </a:r>
            <a:r>
              <a:rPr lang="ko-KR" u="sng">
                <a:solidFill>
                  <a:schemeClr val="hlink"/>
                </a:solidFill>
                <a:hlinkClick r:id="rId5"/>
              </a:rPr>
              <a:t>https://m.blog.naver.com/samsjang/220948258166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g253c507d6fb_0_906"/>
          <p:cNvSpPr txBox="1"/>
          <p:nvPr/>
        </p:nvSpPr>
        <p:spPr>
          <a:xfrm>
            <a:off x="411450" y="2997850"/>
            <a:ext cx="1635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ko-KR" sz="3600">
                <a:solidFill>
                  <a:schemeClr val="dk1"/>
                </a:solidFill>
              </a:rPr>
              <a:t>인간의 </a:t>
            </a:r>
            <a:r>
              <a:rPr lang="ko-KR" sz="3600">
                <a:solidFill>
                  <a:srgbClr val="20202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두뇌의 인지 능력을 모방하도록 만든 인위적인 네트워크</a:t>
            </a:r>
            <a:r>
              <a:rPr lang="ko-KR" sz="3600">
                <a:solidFill>
                  <a:srgbClr val="FF0000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g253c507d6fb_0_906"/>
          <p:cNvSpPr/>
          <p:nvPr/>
        </p:nvSpPr>
        <p:spPr>
          <a:xfrm>
            <a:off x="7432575" y="4156925"/>
            <a:ext cx="2644500" cy="57648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g253c507d6fb_0_906"/>
          <p:cNvSpPr/>
          <p:nvPr/>
        </p:nvSpPr>
        <p:spPr>
          <a:xfrm>
            <a:off x="17084850" y="4156925"/>
            <a:ext cx="2644500" cy="57648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8100">
            <a:solidFill>
              <a:srgbClr val="470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253c507d6fb_0_906"/>
          <p:cNvSpPr txBox="1"/>
          <p:nvPr/>
        </p:nvSpPr>
        <p:spPr>
          <a:xfrm>
            <a:off x="7678625" y="3553300"/>
            <a:ext cx="33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F4FFC"/>
                </a:solidFill>
              </a:rPr>
              <a:t>입력값(INPUT)</a:t>
            </a:r>
            <a:endParaRPr b="1" sz="2400">
              <a:solidFill>
                <a:srgbClr val="4F4FFC"/>
              </a:solidFill>
            </a:endParaRPr>
          </a:p>
        </p:txBody>
      </p:sp>
      <p:sp>
        <p:nvSpPr>
          <p:cNvPr id="1183" name="Google Shape;1183;g253c507d6fb_0_906"/>
          <p:cNvSpPr txBox="1"/>
          <p:nvPr/>
        </p:nvSpPr>
        <p:spPr>
          <a:xfrm>
            <a:off x="17084850" y="3553300"/>
            <a:ext cx="271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F4FFC"/>
                </a:solidFill>
              </a:rPr>
              <a:t>출력값(OUTPUT)</a:t>
            </a:r>
            <a:endParaRPr b="1" sz="2400">
              <a:solidFill>
                <a:srgbClr val="4F4FF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53c507d6fb_0_135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189" name="Google Shape;1189;g253c507d6fb_0_135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활성화함수(Activation function)의 필요성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90" name="Google Shape;1190;g253c507d6fb_0_135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91" name="Google Shape;1191;g253c507d6fb_0_1351"/>
          <p:cNvSpPr txBox="1"/>
          <p:nvPr/>
        </p:nvSpPr>
        <p:spPr>
          <a:xfrm>
            <a:off x="10754325" y="11072575"/>
            <a:ext cx="98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https://velog.io/@hyunsuki/Activation-Function%ED%99%9C%EC%84%B1%ED%99%94-%ED%95%A8%EC%88%98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2" name="Google Shape;1192;g253c507d6fb_0_1351"/>
          <p:cNvGrpSpPr/>
          <p:nvPr/>
        </p:nvGrpSpPr>
        <p:grpSpPr>
          <a:xfrm>
            <a:off x="13166766" y="2794899"/>
            <a:ext cx="4536900" cy="4217543"/>
            <a:chOff x="878973" y="6605199"/>
            <a:chExt cx="4536900" cy="4217543"/>
          </a:xfrm>
        </p:grpSpPr>
        <p:pic>
          <p:nvPicPr>
            <p:cNvPr id="1193" name="Google Shape;1193;g253c507d6fb_0_13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32607" y="7329743"/>
              <a:ext cx="3429684" cy="3492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4" name="Google Shape;1194;g253c507d6fb_0_1351"/>
            <p:cNvSpPr txBox="1"/>
            <p:nvPr/>
          </p:nvSpPr>
          <p:spPr>
            <a:xfrm>
              <a:off x="878973" y="6605199"/>
              <a:ext cx="4536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Step function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5" name="Google Shape;1195;g253c507d6fb_0_1351"/>
          <p:cNvSpPr txBox="1"/>
          <p:nvPr/>
        </p:nvSpPr>
        <p:spPr>
          <a:xfrm>
            <a:off x="1160300" y="3017700"/>
            <a:ext cx="115830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ko-KR" sz="3200"/>
              <a:t>계단함수(Step function)</a:t>
            </a:r>
            <a:endParaRPr b="1"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가중합(w*x들의 합)이 기준치(threshold, 스레스홀드) 이하이면 0으로,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이상이면 1로 보내는 함수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=&gt; 머신러닝에서 “학습"할때 미분값(gradient) 사용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/>
              <a:t>=&gt; 미분값이 0이거나 미분가능하지 않은 </a:t>
            </a:r>
            <a:r>
              <a:rPr b="1" lang="ko-KR" sz="3200">
                <a:solidFill>
                  <a:srgbClr val="C00000"/>
                </a:solidFill>
              </a:rPr>
              <a:t>계단함수는 학습불가</a:t>
            </a:r>
            <a:r>
              <a:rPr lang="ko-KR" sz="3200"/>
              <a:t>함.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</p:txBody>
      </p:sp>
      <p:pic>
        <p:nvPicPr>
          <p:cNvPr id="1196" name="Google Shape;1196;g253c507d6fb_0_13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5225" y="7468300"/>
            <a:ext cx="3001575" cy="10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2022-03-22T05:36:45Z</dcterms:created>
  <dc:creator>hyejeong</dc:creator>
</cp:coreProperties>
</file>